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88" r:id="rId2"/>
    <p:sldId id="265" r:id="rId3"/>
    <p:sldId id="264" r:id="rId4"/>
    <p:sldId id="285" r:id="rId5"/>
    <p:sldId id="286" r:id="rId6"/>
    <p:sldId id="269" r:id="rId7"/>
    <p:sldId id="262" r:id="rId8"/>
    <p:sldId id="268" r:id="rId9"/>
    <p:sldId id="287" r:id="rId10"/>
    <p:sldId id="284" r:id="rId11"/>
    <p:sldId id="283" r:id="rId12"/>
    <p:sldId id="289" r:id="rId1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F6BA0718-FD12-4034-AC32-8F8AE1E3066F}">
          <p14:sldIdLst>
            <p14:sldId id="288"/>
            <p14:sldId id="265"/>
            <p14:sldId id="264"/>
            <p14:sldId id="285"/>
            <p14:sldId id="286"/>
            <p14:sldId id="269"/>
            <p14:sldId id="262"/>
            <p14:sldId id="268"/>
            <p14:sldId id="287"/>
          </p14:sldIdLst>
        </p14:section>
        <p14:section name="Раздел без заголовка" id="{CEE59ECA-2AA7-43B4-9751-BB073DAB74BF}">
          <p14:sldIdLst>
            <p14:sldId id="284"/>
            <p14:sldId id="283"/>
            <p14:sldId id="289"/>
          </p14:sldIdLst>
        </p14:section>
        <p14:section name="Раздел без заголовка" id="{5A7C05EB-9B21-42B3-A29B-36EF0C90C740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33"/>
    <a:srgbClr val="CC6600"/>
    <a:srgbClr val="FFCCCC"/>
    <a:srgbClr val="FFFF66"/>
    <a:srgbClr val="FF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60"/>
  </p:normalViewPr>
  <p:slideViewPr>
    <p:cSldViewPr>
      <p:cViewPr varScale="1">
        <p:scale>
          <a:sx n="114" d="100"/>
          <a:sy n="114" d="100"/>
        </p:scale>
        <p:origin x="1560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ru-RU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664E934-3576-4BDC-82EA-9440A3689359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844937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3D280E9-EFA1-4C24-AB3B-A15812B1EA24}" type="slidenum">
              <a:rPr lang="ru-RU"/>
              <a:pPr/>
              <a:t>1</a:t>
            </a:fld>
            <a:endParaRPr lang="ru-RU"/>
          </a:p>
        </p:txBody>
      </p:sp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28126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B759A3D-5A1D-4391-B200-E82D994A198E}" type="slidenum">
              <a:rPr lang="ru-RU"/>
              <a:pPr/>
              <a:t>2</a:t>
            </a:fld>
            <a:endParaRPr lang="ru-RU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571BA5F-9581-4CFE-9FDE-9680EF86013A}" type="slidenum">
              <a:rPr lang="ru-RU"/>
              <a:pPr/>
              <a:t>3</a:t>
            </a:fld>
            <a:endParaRPr lang="ru-RU"/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E0543C5-AEE8-494A-B66F-21B8E14EDF6C}" type="slidenum">
              <a:rPr lang="ru-RU"/>
              <a:pPr/>
              <a:t>6</a:t>
            </a:fld>
            <a:endParaRPr lang="ru-RU"/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443E95A-EF58-491E-9411-A0DF0698718F}" type="slidenum">
              <a:rPr lang="ru-RU"/>
              <a:pPr/>
              <a:t>7</a:t>
            </a:fld>
            <a:endParaRPr lang="ru-RU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FB09B98-4B11-4DF8-88AC-34A247C89709}" type="slidenum">
              <a:rPr lang="ru-RU"/>
              <a:pPr/>
              <a:t>8</a:t>
            </a:fld>
            <a:endParaRPr lang="ru-RU"/>
          </a:p>
        </p:txBody>
      </p:sp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443E95A-EF58-491E-9411-A0DF0698718F}" type="slidenum">
              <a:rPr lang="ru-RU"/>
              <a:pPr/>
              <a:t>10</a:t>
            </a:fld>
            <a:endParaRPr lang="ru-RU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4E934-3576-4BDC-82EA-9440A3689359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61731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C737C4-8527-4806-A287-724F1D47558D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20002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C24AEB-907E-4F6D-BBB3-D9D7A5CF3BB5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11779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5A4271-86F4-469D-BB66-8348D620727B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25673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9EA6D6-A5B7-43D8-8FBB-5A541547F640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22431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B16A86-2FEC-4564-BDAD-5DB7975DB86F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22797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660869-2C3F-42FC-957E-35588200C3D1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2840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1F4BB2-800B-4AB9-B076-C99CB2B813C2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15505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035B41-4012-46FF-B9C1-6FB174C5C3D0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39612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A11076-B226-4CCA-997F-6C82C638225B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2150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789792-6C1E-4220-8482-595276878B93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1319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7000E5-1384-456C-BC19-7BD4CDD9CDC5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89726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2B879F42-59F0-4B0E-B4C8-02BBBBFAF91D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jp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A5%D1%80%D0%B0%D0%BF%D0%BE%D0%B2%D0%B8%D1%86%D0%BA%D0%B8%D0%B9,_%D0%92%D0%BB%D0%B0%D0%B4%D0%B8%D0%BC%D0%B8%D1%80_%D0%A1%D0%B5%D0%BC%D1%91%D0%BD%D0%BE%D0%B2%D0%B8%D1%87" TargetMode="External"/><Relationship Id="rId7" Type="http://schemas.openxmlformats.org/officeDocument/2006/relationships/hyperlink" Target="https://youtu.be/SMRqnM7sTBc" TargetMode="External"/><Relationship Id="rId2" Type="http://schemas.openxmlformats.org/officeDocument/2006/relationships/hyperlink" Target="https://ru.wikipedia.org/wiki/%D0%97%D0%B0%D0%B3%D0%BB%D0%B0%D0%B2%D0%BD%D0%B0%D1%8F_%D1%81%D1%82%D1%80%D0%B0%D0%BD%D0%B8%D1%86%D0%B0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youtu.be/7piSuTxxwJA" TargetMode="External"/><Relationship Id="rId5" Type="http://schemas.openxmlformats.org/officeDocument/2006/relationships/hyperlink" Target="https://otpusk-zdorovo.ru/hram-usadba-v-muromtsevo-istoriya-graf-hrapovitski/" TargetMode="External"/><Relationship Id="rId4" Type="http://schemas.openxmlformats.org/officeDocument/2006/relationships/hyperlink" Target="http://www.vladimir.ru/%D0%A5%D1%80%D0%B0%D0%BF%D0%BE%D0%B2%D0%B8%D1%86%D0%BA%D0%B8%D0%B9_%D0%92%D0%BB%D0%B0%D0%B4%D0%B8%D0%BC%D0%B8%D1%80_%D0%A1%D0%B5%D0%BC%D1%91%D0%BD%D0%BE%D0%B2%D0%B8%D1%87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jpe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11.jp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3.jpeg"/><Relationship Id="rId5" Type="http://schemas.openxmlformats.org/officeDocument/2006/relationships/image" Target="../media/image12.jp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1288229" y="5255618"/>
            <a:ext cx="7273428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prstTxWarp prst="textPlain">
              <a:avLst>
                <a:gd name="adj" fmla="val 48294"/>
              </a:avLst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4400" b="1" dirty="0">
                <a:ln w="1905"/>
                <a:solidFill>
                  <a:srgbClr val="FFCC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Владимир Семёнович Храповицкий</a:t>
            </a:r>
            <a:r>
              <a:rPr lang="ru-RU" sz="2800" b="1" dirty="0">
                <a:ln w="1905"/>
                <a:solidFill>
                  <a:srgbClr val="FFCC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280167" y="3140968"/>
            <a:ext cx="2016125" cy="971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numCol="1">
            <a:prstTxWarp prst="textPlain">
              <a:avLst>
                <a:gd name="adj" fmla="val 48294"/>
              </a:avLst>
            </a:prstTxWarp>
            <a:spAutoFit/>
          </a:bodyPr>
          <a:lstStyle>
            <a:defPPr>
              <a:defRPr lang="ru-RU"/>
            </a:defPPr>
            <a:lvl1pPr algn="ctr">
              <a:spcBef>
                <a:spcPct val="50000"/>
              </a:spcBef>
              <a:defRPr sz="4400" b="1">
                <a:ln w="1905"/>
                <a:solidFill>
                  <a:srgbClr val="FFCC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ru-RU" dirty="0"/>
              <a:t>1858 </a:t>
            </a:r>
          </a:p>
        </p:txBody>
      </p:sp>
      <p:pic>
        <p:nvPicPr>
          <p:cNvPr id="5130" name="Picture 10" descr="Павел I Петрович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2642058" y="1322282"/>
            <a:ext cx="3600400" cy="4608513"/>
          </a:xfrm>
          <a:prstGeom prst="ellipse">
            <a:avLst/>
          </a:prstGeom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6597352"/>
            <a:ext cx="9144000" cy="2606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/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6588224" y="3212976"/>
            <a:ext cx="2016125" cy="971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numCol="1">
            <a:prstTxWarp prst="textPlain">
              <a:avLst>
                <a:gd name="adj" fmla="val 48294"/>
              </a:avLst>
            </a:prstTxWarp>
            <a:spAutoFit/>
          </a:bodyPr>
          <a:lstStyle>
            <a:defPPr>
              <a:defRPr lang="ru-RU"/>
            </a:defPPr>
            <a:lvl1pPr algn="ctr">
              <a:spcBef>
                <a:spcPct val="50000"/>
              </a:spcBef>
              <a:defRPr sz="4400" b="1">
                <a:ln w="1905"/>
                <a:solidFill>
                  <a:srgbClr val="FFCC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ru-RU" dirty="0"/>
              <a:t>1922 </a:t>
            </a: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1187624" y="260648"/>
            <a:ext cx="6912768" cy="1268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prstTxWarp prst="textPlain">
              <a:avLst>
                <a:gd name="adj" fmla="val 48294"/>
              </a:avLst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4400" b="1" dirty="0">
                <a:ln w="1905"/>
                <a:solidFill>
                  <a:srgbClr val="FFCC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Великие люди земли</a:t>
            </a:r>
          </a:p>
          <a:p>
            <a:pPr algn="ctr">
              <a:spcBef>
                <a:spcPct val="50000"/>
              </a:spcBef>
            </a:pPr>
            <a:r>
              <a:rPr lang="ru-RU" sz="4400" b="1" dirty="0">
                <a:ln w="1905"/>
                <a:solidFill>
                  <a:srgbClr val="FFCC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Владимирской </a:t>
            </a:r>
            <a:r>
              <a:rPr lang="ru-RU" sz="2800" b="1" dirty="0">
                <a:ln w="1905"/>
                <a:solidFill>
                  <a:srgbClr val="FFCC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6" name="_v2_texttospeech.ru_606ddf31b7c7749854381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46112" y="2987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769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397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124" grpId="0"/>
      <p:bldP spid="5125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188640"/>
            <a:ext cx="8712968" cy="424731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Владимир Семёнович Храповицкий оставил заметный след в истории </a:t>
            </a:r>
            <a:r>
              <a:rPr lang="ru-RU" dirty="0" err="1">
                <a:solidFill>
                  <a:schemeClr val="bg1"/>
                </a:solidFill>
              </a:rPr>
              <a:t>Судогодского</a:t>
            </a:r>
            <a:r>
              <a:rPr lang="ru-RU" dirty="0">
                <a:solidFill>
                  <a:schemeClr val="bg1"/>
                </a:solidFill>
              </a:rPr>
              <a:t> района. С его деятельностью связывают происхождение названий населенных пунктов: посёлок Передел (первый канифольный завод России, «переделка» древесины); посёлок Бег (ипподром, собачьи и лошадиные бега); поселок </a:t>
            </a:r>
            <a:r>
              <a:rPr lang="ru-RU" dirty="0" err="1">
                <a:solidFill>
                  <a:schemeClr val="bg1"/>
                </a:solidFill>
              </a:rPr>
              <a:t>Тюрмеровка</a:t>
            </a:r>
            <a:r>
              <a:rPr lang="ru-RU" dirty="0">
                <a:solidFill>
                  <a:schemeClr val="bg1"/>
                </a:solidFill>
              </a:rPr>
              <a:t> (в честь лесовода Карла </a:t>
            </a:r>
            <a:r>
              <a:rPr lang="ru-RU" dirty="0" err="1">
                <a:solidFill>
                  <a:schemeClr val="bg1"/>
                </a:solidFill>
              </a:rPr>
              <a:t>Тюрмера</a:t>
            </a:r>
            <a:r>
              <a:rPr lang="ru-RU" dirty="0">
                <a:solidFill>
                  <a:schemeClr val="bg1"/>
                </a:solidFill>
              </a:rPr>
              <a:t>), Барский пруд в посёлке Муромцево, станция Храповицкая в посёлке Муромцево, улица Бор в посёлке Муромцево (территория лесопосадки в барской усадьбе), улица Парковая в посёлке Муромцево (территория парка). На родине о его судьбе долгие десятилетия ничего не было известно. Предполагалось, что он умер во Франции находясь в эмиграции и был там похоронен.</a:t>
            </a:r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r>
              <a:rPr lang="ru-RU" dirty="0"/>
              <a:t>.</a:t>
            </a:r>
          </a:p>
        </p:txBody>
      </p:sp>
      <p:pic>
        <p:nvPicPr>
          <p:cNvPr id="3" name="untitle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56592" y="6093296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55676" y="5813731"/>
            <a:ext cx="5760640" cy="889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5676" y="3429000"/>
            <a:ext cx="5760640" cy="22322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3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2240868"/>
            <a:ext cx="8280920" cy="828092"/>
          </a:xfrm>
          <a:prstGeom prst="rect">
            <a:avLst/>
          </a:prstGeom>
        </p:spPr>
        <p:txBody>
          <a:bodyPr numCol="1">
            <a:prstTxWarp prst="textPlain">
              <a:avLst>
                <a:gd name="adj" fmla="val 49026"/>
              </a:avLst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>
              <a:spcBef>
                <a:spcPct val="50000"/>
              </a:spcBef>
            </a:pPr>
            <a:r>
              <a:rPr lang="ru-RU" sz="1900" b="1" dirty="0">
                <a:ln w="11430"/>
                <a:solidFill>
                  <a:srgbClr val="FF9933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dobe Garamond Pro Bold" pitchFamily="18" charset="0"/>
              </a:rPr>
              <a:t>СПАСИБО ЗА ВНИМАНИЕ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444208" y="5534561"/>
            <a:ext cx="26997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i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Подготовили:</a:t>
            </a:r>
          </a:p>
          <a:p>
            <a:pPr algn="r"/>
            <a:r>
              <a:rPr lang="ru-RU" sz="2000" i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Зайцева Валерия;</a:t>
            </a:r>
          </a:p>
          <a:p>
            <a:pPr algn="r"/>
            <a:r>
              <a:rPr lang="ru-RU" sz="2000" i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Панфилова Софья;</a:t>
            </a:r>
          </a:p>
          <a:p>
            <a:pPr algn="r"/>
            <a:r>
              <a:rPr lang="ru-RU" sz="2000" i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9 «А» класс</a:t>
            </a:r>
          </a:p>
        </p:txBody>
      </p:sp>
      <p:pic>
        <p:nvPicPr>
          <p:cNvPr id="4" name="_v2_texttospeech.ru_606e06885a87781572117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28600" y="2606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413989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1430774"/>
            <a:ext cx="8712968" cy="286232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В презентации использовались материалы с сайтов</a:t>
            </a:r>
            <a:r>
              <a:rPr lang="en-US" dirty="0">
                <a:solidFill>
                  <a:schemeClr val="bg1"/>
                </a:solidFill>
              </a:rPr>
              <a:t>:</a:t>
            </a:r>
          </a:p>
          <a:p>
            <a:pPr algn="ctr"/>
            <a:endParaRPr lang="ru-RU" dirty="0">
              <a:solidFill>
                <a:schemeClr val="bg1"/>
              </a:solidFill>
              <a:hlinkClick r:id="rId2"/>
            </a:endParaRPr>
          </a:p>
          <a:p>
            <a:pPr algn="ctr"/>
            <a:endParaRPr lang="ru-RU" dirty="0">
              <a:hlinkClick r:id="rId2"/>
            </a:endParaRPr>
          </a:p>
          <a:p>
            <a:pPr algn="ctr"/>
            <a:endParaRPr lang="ru-RU" dirty="0">
              <a:hlinkClick r:id="rId2"/>
            </a:endParaRPr>
          </a:p>
          <a:p>
            <a:pPr algn="ctr"/>
            <a:r>
              <a:rPr lang="ru-RU" dirty="0">
                <a:hlinkClick r:id="rId3"/>
              </a:rPr>
              <a:t>Сайт Википедия</a:t>
            </a:r>
            <a:endParaRPr lang="ru-RU" dirty="0"/>
          </a:p>
          <a:p>
            <a:pPr algn="ctr"/>
            <a:r>
              <a:rPr lang="ru-RU" dirty="0">
                <a:hlinkClick r:id="rId4"/>
              </a:rPr>
              <a:t>Сайт "</a:t>
            </a:r>
            <a:r>
              <a:rPr lang="en-US">
                <a:hlinkClick r:id="rId4"/>
              </a:rPr>
              <a:t>vladimir.ru"</a:t>
            </a:r>
            <a:endParaRPr lang="ru-RU" dirty="0"/>
          </a:p>
          <a:p>
            <a:pPr algn="ctr"/>
            <a:r>
              <a:rPr lang="ru-RU" dirty="0">
                <a:hlinkClick r:id="rId5"/>
              </a:rPr>
              <a:t>Сайт "Отпуск-Здорово" авторский сайт о путешествиях</a:t>
            </a:r>
            <a:endParaRPr lang="ru-RU" dirty="0"/>
          </a:p>
          <a:p>
            <a:pPr algn="ctr"/>
            <a:r>
              <a:rPr lang="ru-RU" dirty="0">
                <a:hlinkClick r:id="rId6"/>
              </a:rPr>
              <a:t>Видеоролик с сайта </a:t>
            </a:r>
            <a:r>
              <a:rPr lang="ru-RU" dirty="0" err="1">
                <a:hlinkClick r:id="rId6"/>
              </a:rPr>
              <a:t>youtube</a:t>
            </a:r>
            <a:r>
              <a:rPr lang="ru-RU" dirty="0">
                <a:hlinkClick r:id="rId6"/>
              </a:rPr>
              <a:t> "Обыкновенный предмет необыкновенного человека. Храповицкий Владимир Семёнович«</a:t>
            </a:r>
            <a:endParaRPr lang="ru-RU" dirty="0"/>
          </a:p>
          <a:p>
            <a:pPr algn="ctr"/>
            <a:r>
              <a:rPr lang="ru-RU" dirty="0">
                <a:hlinkClick r:id="rId7"/>
              </a:rPr>
              <a:t>Видеоролик с сайта </a:t>
            </a:r>
            <a:r>
              <a:rPr lang="ru-RU" dirty="0" err="1">
                <a:hlinkClick r:id="rId7"/>
              </a:rPr>
              <a:t>youtube</a:t>
            </a:r>
            <a:r>
              <a:rPr lang="ru-RU" dirty="0">
                <a:hlinkClick r:id="rId7"/>
              </a:rPr>
              <a:t> "На царских развалинах. Замок Храповицкого."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27560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467544" y="4221088"/>
            <a:ext cx="8280920" cy="1944216"/>
          </a:xfrm>
          <a:prstGeom prst="rect">
            <a:avLst/>
          </a:prstGeom>
        </p:spPr>
        <p:txBody>
          <a:bodyPr>
            <a:prstTxWarp prst="textPlain">
              <a:avLst>
                <a:gd name="adj" fmla="val 48806"/>
              </a:avLst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lvl="0">
              <a:spcBef>
                <a:spcPct val="50000"/>
              </a:spcBef>
            </a:pPr>
            <a:endParaRPr lang="ru-RU" sz="1900" b="1" dirty="0">
              <a:ln w="11430"/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dobe Garamond Pro Bold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627784" y="4581128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568" y="364913"/>
            <a:ext cx="2405800" cy="2890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TextBox 15"/>
          <p:cNvSpPr txBox="1"/>
          <p:nvPr/>
        </p:nvSpPr>
        <p:spPr>
          <a:xfrm>
            <a:off x="395536" y="3645024"/>
            <a:ext cx="8496944" cy="258532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Родился </a:t>
            </a:r>
            <a:r>
              <a:rPr lang="ru-RU" dirty="0" err="1">
                <a:solidFill>
                  <a:schemeClr val="bg1"/>
                </a:solidFill>
              </a:rPr>
              <a:t>Bладимир.Cемёнович</a:t>
            </a:r>
            <a:r>
              <a:rPr lang="ru-RU" dirty="0">
                <a:solidFill>
                  <a:schemeClr val="bg1"/>
                </a:solidFill>
              </a:rPr>
              <a:t> 23 июня 1858 года в Санкт - Петербурге. Сын отставного кавалергардского полковника Семёна Ивановича Храповицкого  от брака его с </a:t>
            </a:r>
            <a:r>
              <a:rPr lang="ru-RU" dirty="0" err="1">
                <a:solidFill>
                  <a:schemeClr val="bg1"/>
                </a:solidFill>
              </a:rPr>
              <a:t>Анисьей</a:t>
            </a:r>
            <a:r>
              <a:rPr lang="ru-RU" dirty="0">
                <a:solidFill>
                  <a:schemeClr val="bg1"/>
                </a:solidFill>
              </a:rPr>
              <a:t> Александровной Александровой. Отец Семен Иванович был сыном тайного советника Ивана Семеновича Храповицкого и Екатерины Александровны </a:t>
            </a:r>
            <a:r>
              <a:rPr lang="ru-RU" dirty="0" err="1">
                <a:solidFill>
                  <a:schemeClr val="bg1"/>
                </a:solidFill>
              </a:rPr>
              <a:t>Хоненевой</a:t>
            </a:r>
            <a:r>
              <a:rPr lang="ru-RU" dirty="0">
                <a:solidFill>
                  <a:schemeClr val="bg1"/>
                </a:solidFill>
              </a:rPr>
              <a:t>, которой принадлежали </a:t>
            </a:r>
            <a:r>
              <a:rPr lang="ru-RU" dirty="0" err="1">
                <a:solidFill>
                  <a:schemeClr val="bg1"/>
                </a:solidFill>
              </a:rPr>
              <a:t>муромцевские</a:t>
            </a:r>
            <a:r>
              <a:rPr lang="ru-RU" dirty="0">
                <a:solidFill>
                  <a:schemeClr val="bg1"/>
                </a:solidFill>
              </a:rPr>
              <a:t> земли во  Владимирской губернии. Известно, что все знатные дворянские роды имели свой герб. Род Храповицких также имел свой герб. Необходимо отметить, что многие представители родов Храповицких и </a:t>
            </a:r>
            <a:r>
              <a:rPr lang="ru-RU" dirty="0" err="1">
                <a:solidFill>
                  <a:schemeClr val="bg1"/>
                </a:solidFill>
              </a:rPr>
              <a:t>Хоненевых</a:t>
            </a:r>
            <a:r>
              <a:rPr lang="ru-RU" dirty="0">
                <a:solidFill>
                  <a:schemeClr val="bg1"/>
                </a:solidFill>
              </a:rPr>
              <a:t> были либо военными, либо особо приближенными к императорскому двору.</a:t>
            </a:r>
          </a:p>
        </p:txBody>
      </p:sp>
      <p:pic>
        <p:nvPicPr>
          <p:cNvPr id="2" name="_v2_texttospeech.ru_606d77d8e517c96829694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548680" y="27856"/>
            <a:ext cx="609600" cy="6096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0152" y="364913"/>
            <a:ext cx="2405800" cy="28759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21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79512" y="260648"/>
            <a:ext cx="2580231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Отец Владимира Семеновича был полковником лейб-гвардии гусарского полка. </a:t>
            </a:r>
          </a:p>
          <a:p>
            <a:r>
              <a:rPr lang="ru-RU" dirty="0">
                <a:solidFill>
                  <a:schemeClr val="bg1"/>
                </a:solidFill>
              </a:rPr>
              <a:t>Сын пошел по его стопам. Владимир Семенович окончил курс по первому </a:t>
            </a:r>
          </a:p>
          <a:p>
            <a:r>
              <a:rPr lang="ru-RU" dirty="0">
                <a:solidFill>
                  <a:schemeClr val="bg1"/>
                </a:solidFill>
              </a:rPr>
              <a:t>разряду в Императорском Александровском лицее и поступил в</a:t>
            </a:r>
          </a:p>
          <a:p>
            <a:r>
              <a:rPr lang="ru-RU" dirty="0">
                <a:solidFill>
                  <a:schemeClr val="bg1"/>
                </a:solidFill>
              </a:rPr>
              <a:t>лейб-гвардии гусарский полк первого разряда рядовым в феврале 1880 года.</a:t>
            </a:r>
          </a:p>
          <a:p>
            <a:r>
              <a:rPr lang="ru-RU" dirty="0">
                <a:solidFill>
                  <a:schemeClr val="bg1"/>
                </a:solidFill>
              </a:rPr>
              <a:t> Наверное, в силу своих способностей Владимир Семенович продвигался по</a:t>
            </a:r>
          </a:p>
          <a:p>
            <a:r>
              <a:rPr lang="ru-RU" dirty="0">
                <a:solidFill>
                  <a:schemeClr val="bg1"/>
                </a:solidFill>
              </a:rPr>
              <a:t> службе очень быстро: </a:t>
            </a:r>
          </a:p>
          <a:p>
            <a:r>
              <a:rPr lang="ru-RU" dirty="0">
                <a:solidFill>
                  <a:schemeClr val="bg1"/>
                </a:solidFill>
              </a:rPr>
              <a:t>      – 25 июля 1880 года он становится унтер-офицером, </a:t>
            </a:r>
          </a:p>
          <a:p>
            <a:r>
              <a:rPr lang="ru-RU" dirty="0">
                <a:solidFill>
                  <a:schemeClr val="bg1"/>
                </a:solidFill>
              </a:rPr>
              <a:t>      – 19 февраля 1881 года он выдерживает экзамен, и ему присваивают чин </a:t>
            </a:r>
          </a:p>
          <a:p>
            <a:r>
              <a:rPr lang="ru-RU" dirty="0">
                <a:solidFill>
                  <a:schemeClr val="bg1"/>
                </a:solidFill>
              </a:rPr>
              <a:t>         эстандарт-юнкера с занесением в послужной список, </a:t>
            </a:r>
          </a:p>
          <a:p>
            <a:r>
              <a:rPr lang="ru-RU" dirty="0">
                <a:solidFill>
                  <a:schemeClr val="bg1"/>
                </a:solidFill>
              </a:rPr>
              <a:t>      – 5 июня 1881 года он уже корнет, </a:t>
            </a:r>
          </a:p>
          <a:p>
            <a:r>
              <a:rPr lang="ru-RU" dirty="0">
                <a:solidFill>
                  <a:schemeClr val="bg1"/>
                </a:solidFill>
              </a:rPr>
              <a:t>      – 30 октября 1883 года его командируют во второй телеграфный полк </a:t>
            </a:r>
          </a:p>
          <a:p>
            <a:r>
              <a:rPr lang="ru-RU" dirty="0">
                <a:solidFill>
                  <a:schemeClr val="bg1"/>
                </a:solidFill>
              </a:rPr>
              <a:t>         для изучения телеграфного дела,  </a:t>
            </a:r>
          </a:p>
          <a:p>
            <a:r>
              <a:rPr lang="ru-RU" dirty="0">
                <a:solidFill>
                  <a:schemeClr val="bg1"/>
                </a:solidFill>
              </a:rPr>
              <a:t>      – 15 февраля 1884 года он прибыл из командировки, </a:t>
            </a:r>
          </a:p>
          <a:p>
            <a:r>
              <a:rPr lang="ru-RU" dirty="0">
                <a:solidFill>
                  <a:schemeClr val="bg1"/>
                </a:solidFill>
              </a:rPr>
              <a:t>      – 5 апреля 1884 года произведен в поручики. </a:t>
            </a:r>
          </a:p>
          <a:p>
            <a:endParaRPr lang="ru-RU" dirty="0">
              <a:solidFill>
                <a:schemeClr val="bg1"/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80112" y="3933056"/>
            <a:ext cx="3563888" cy="2924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4437112"/>
            <a:ext cx="5760640" cy="889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_v2_texttospeech.ru_606d7cb974fca6231087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24528" y="626154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1520" y="332656"/>
            <a:ext cx="864096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Указом  Александра </a:t>
            </a:r>
            <a:r>
              <a:rPr lang="en-US" dirty="0">
                <a:solidFill>
                  <a:schemeClr val="bg1"/>
                </a:solidFill>
              </a:rPr>
              <a:t>III</a:t>
            </a:r>
            <a:r>
              <a:rPr lang="ru-RU" dirty="0">
                <a:solidFill>
                  <a:schemeClr val="bg1"/>
                </a:solidFill>
              </a:rPr>
              <a:t> от </a:t>
            </a:r>
            <a:r>
              <a:rPr lang="en-US" dirty="0">
                <a:solidFill>
                  <a:schemeClr val="bg1"/>
                </a:solidFill>
              </a:rPr>
              <a:t>6 </a:t>
            </a:r>
            <a:r>
              <a:rPr lang="ru-RU" dirty="0">
                <a:solidFill>
                  <a:schemeClr val="bg1"/>
                </a:solidFill>
              </a:rPr>
              <a:t>октября 1887 Владимир Семёнович был награждён орденом Станислава 3-й степени. </a:t>
            </a:r>
          </a:p>
          <a:p>
            <a:pPr algn="ctr"/>
            <a:r>
              <a:rPr lang="ru-RU" dirty="0">
                <a:solidFill>
                  <a:schemeClr val="bg1"/>
                </a:solidFill>
              </a:rPr>
              <a:t>Всю воинскую службу Храповицкий проходил в Лейб-гвардии Гусарском Его Величества</a:t>
            </a:r>
          </a:p>
          <a:p>
            <a:pPr algn="ctr"/>
            <a:r>
              <a:rPr lang="ru-RU" dirty="0">
                <a:solidFill>
                  <a:schemeClr val="bg1"/>
                </a:solidFill>
              </a:rPr>
              <a:t> полку. Находясь при дворе во времена правления двух императоров</a:t>
            </a:r>
          </a:p>
          <a:p>
            <a:pPr algn="ctr"/>
            <a:r>
              <a:rPr lang="ru-RU" dirty="0">
                <a:solidFill>
                  <a:schemeClr val="bg1"/>
                </a:solidFill>
              </a:rPr>
              <a:t> и пользуясь расположением обоих; в походах и сражениях за время службы</a:t>
            </a:r>
          </a:p>
          <a:p>
            <a:pPr algn="ctr"/>
            <a:r>
              <a:rPr lang="ru-RU" dirty="0">
                <a:solidFill>
                  <a:schemeClr val="bg1"/>
                </a:solidFill>
              </a:rPr>
              <a:t> не участвовал. В 1894 году уволен со службы в отставку по семейным</a:t>
            </a:r>
          </a:p>
          <a:p>
            <a:pPr algn="ctr"/>
            <a:r>
              <a:rPr lang="ru-RU" dirty="0">
                <a:solidFill>
                  <a:schemeClr val="bg1"/>
                </a:solidFill>
              </a:rPr>
              <a:t> обстоятельствам с производством в полковники гвардии и правом ношения </a:t>
            </a:r>
          </a:p>
          <a:p>
            <a:pPr algn="ctr"/>
            <a:r>
              <a:rPr lang="ru-RU" dirty="0">
                <a:solidFill>
                  <a:schemeClr val="bg1"/>
                </a:solidFill>
              </a:rPr>
              <a:t>мундира. Определён на службу в МВД</a:t>
            </a:r>
            <a:endParaRPr lang="ru-RU" i="1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0352" y="3717032"/>
            <a:ext cx="1939280" cy="2504095"/>
          </a:xfrm>
          <a:prstGeom prst="rect">
            <a:avLst/>
          </a:prstGeom>
        </p:spPr>
      </p:pic>
      <p:pic>
        <p:nvPicPr>
          <p:cNvPr id="7" name="_v2_texttospeech.ru_606da2f33b7de88545288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56592" y="60932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648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4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404664"/>
            <a:ext cx="86409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В 1896 году Храповицкий с женой Елизаветой присутствует на торжественной церемонии, посвященной коронации Николая </a:t>
            </a:r>
            <a:r>
              <a:rPr lang="en-US" dirty="0">
                <a:solidFill>
                  <a:schemeClr val="bg1"/>
                </a:solidFill>
              </a:rPr>
              <a:t>II</a:t>
            </a:r>
            <a:r>
              <a:rPr lang="ru-RU" dirty="0">
                <a:solidFill>
                  <a:schemeClr val="bg1"/>
                </a:solidFill>
              </a:rPr>
              <a:t>, ради которой он приехал из Петербурга в Москву. </a:t>
            </a:r>
            <a:endParaRPr lang="ru-RU" i="1" dirty="0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0479" y="1494395"/>
            <a:ext cx="3429706" cy="251066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1494395"/>
            <a:ext cx="1649501" cy="251066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0920" y="1494395"/>
            <a:ext cx="1610040" cy="251066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4852" y="4171465"/>
            <a:ext cx="864096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Жена — Елизавета Ивановна. По одной из версий была дочерью новгородского помещика Чоглокова и родилась 24 марта 1857 года в Неаполе. Это соответствует информации из архивов французской </a:t>
            </a:r>
            <a:r>
              <a:rPr lang="ru-RU" dirty="0" err="1">
                <a:solidFill>
                  <a:schemeClr val="bg1"/>
                </a:solidFill>
              </a:rPr>
              <a:t>Ментоны</a:t>
            </a:r>
            <a:r>
              <a:rPr lang="ru-RU" dirty="0">
                <a:solidFill>
                  <a:schemeClr val="bg1"/>
                </a:solidFill>
              </a:rPr>
              <a:t>, где она жила в эмиграции. Её переписка, тем не менее, противоречит этому. Уже находясь в эмиграции, в 1925 году Елизавета Ивановна обращалась за помощью к академику и бывшему революционеру-народнику Николаю Морозову. В этом письме она утверждает, что является урождённой графиней Головиной. Таким образом, она могла бы быть дочерью графа Ивана Ивановича Головина.</a:t>
            </a:r>
            <a:endParaRPr lang="ru-RU" i="1" dirty="0">
              <a:solidFill>
                <a:schemeClr val="bg1"/>
              </a:solidFill>
            </a:endParaRPr>
          </a:p>
        </p:txBody>
      </p:sp>
      <p:pic>
        <p:nvPicPr>
          <p:cNvPr id="9" name="_v2_texttospeech.ru_606da962372af85948750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56592" y="61708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124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33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79512" y="3377148"/>
            <a:ext cx="8496944" cy="757130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После смерти отца к Храповицкому отошло земель 21 тысяча десятин только в </a:t>
            </a:r>
            <a:r>
              <a:rPr lang="ru-RU" dirty="0" err="1">
                <a:solidFill>
                  <a:schemeClr val="bg1"/>
                </a:solidFill>
              </a:rPr>
              <a:t>Судогодском</a:t>
            </a:r>
            <a:r>
              <a:rPr lang="ru-RU" dirty="0">
                <a:solidFill>
                  <a:schemeClr val="bg1"/>
                </a:solidFill>
              </a:rPr>
              <a:t> уезде. И стал он, как Евгений Онегин, «заводов, вод, лесов, земель — хозяин полный…» Тогда Храповицким было принято решение, что имение могло и должно было приносить солидный доход. Прежде всего, конечно же, лес, который уже в девяностые годы 19 века стоил 3 миллиона рублей, а каждая десятина приносила до двенадцати рублей чистого дохода. Будучи богатым лесопромышленником, а затем и владельцем заводов по выработке стеклянных изделий, Храповицкий занимался благотворительной и просветительской деятельностью в своем уезде. На его средства строились и содержались общеобразовательные школы в деревнях </a:t>
            </a:r>
            <a:r>
              <a:rPr lang="ru-RU" dirty="0" err="1">
                <a:solidFill>
                  <a:schemeClr val="bg1"/>
                </a:solidFill>
              </a:rPr>
              <a:t>Галанино</a:t>
            </a:r>
            <a:r>
              <a:rPr lang="ru-RU" dirty="0">
                <a:solidFill>
                  <a:schemeClr val="bg1"/>
                </a:solidFill>
              </a:rPr>
              <a:t>, Ликино и Андреевском, столярная мастерская и музыкальная школа в Муромцево.</a:t>
            </a:r>
          </a:p>
          <a:p>
            <a:endParaRPr lang="ru-RU" dirty="0">
              <a:solidFill>
                <a:schemeClr val="bg1"/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2213" y="332656"/>
            <a:ext cx="5156051" cy="2749894"/>
          </a:xfrm>
          <a:prstGeom prst="rect">
            <a:avLst/>
          </a:prstGeom>
        </p:spPr>
      </p:pic>
      <p:pic>
        <p:nvPicPr>
          <p:cNvPr id="9" name="_v2_texttospeech.ru_606d95a611a2716543879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16632" y="6553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43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79512" y="260648"/>
            <a:ext cx="8712968" cy="20313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В 1913 году в селе Ликино открылась больница со стационаром, построенная на средства Владимира Храповицкого, причем врачи этой больницы обслуживали фельдшерский пункт в Муромцево. Лесное хозяйство расширялось с каждым годом, и уже в 1895 году Владимир Семенович учреждает акционерное общество «Лесные склады Храповицкого» — лесопильные, смолокуренные, скипидарные, кирпичные заводы, — производившие на продажу немало всякого добра, но прежде всего древесину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576" y="3356992"/>
            <a:ext cx="2736304" cy="212649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2080" y="3356992"/>
            <a:ext cx="3078088" cy="2043850"/>
          </a:xfrm>
          <a:prstGeom prst="rect">
            <a:avLst/>
          </a:prstGeom>
        </p:spPr>
      </p:pic>
      <p:pic>
        <p:nvPicPr>
          <p:cNvPr id="10" name="_v2_texttospeech.ru_606d9bb25e26734885194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00608" y="609329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3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51520" y="3789040"/>
            <a:ext cx="8712968" cy="286232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В имении, доставшемся Храповицкому стоял деревянный господский дом. Однако уже в июне 1884 года был заложен новый, каменный, строительством которого занимался московский подрядчик Веденеев. За двадцать лет Муромцево превратилось из заурядного помещичьего гнезда в процветающее и роскошное имение, получившее прозвание «ЦАРСКОЕ». Дворцово-парковый ансамбль занимал территорию свыше 40 га и насчитывал 72 постройки, выполненных в едином стиле и предназначенных не только для жилья и отдыха, но и для большой садово-парковой, ремесленно-промышленной и лесохозяйственной деятельности.</a:t>
            </a:r>
          </a:p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0032" y="890657"/>
            <a:ext cx="3671966" cy="191554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008" y="893958"/>
            <a:ext cx="3280944" cy="1915542"/>
          </a:xfrm>
          <a:prstGeom prst="rect">
            <a:avLst/>
          </a:prstGeom>
        </p:spPr>
      </p:pic>
      <p:pic>
        <p:nvPicPr>
          <p:cNvPr id="4" name="_v2_texttospeech.ru_606daf2b604a764538393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18120" y="6248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5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496" y="188640"/>
            <a:ext cx="8712968" cy="34163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Доходы хозяйства организованного им и трудами лесничего </a:t>
            </a:r>
          </a:p>
          <a:p>
            <a:pPr algn="ctr"/>
            <a:r>
              <a:rPr lang="ru-RU" dirty="0">
                <a:solidFill>
                  <a:schemeClr val="bg1"/>
                </a:solidFill>
              </a:rPr>
              <a:t>Карла </a:t>
            </a:r>
            <a:r>
              <a:rPr lang="ru-RU" dirty="0" err="1">
                <a:solidFill>
                  <a:schemeClr val="bg1"/>
                </a:solidFill>
              </a:rPr>
              <a:t>Тюрмера</a:t>
            </a:r>
            <a:r>
              <a:rPr lang="ru-RU" dirty="0">
                <a:solidFill>
                  <a:schemeClr val="bg1"/>
                </a:solidFill>
              </a:rPr>
              <a:t> были так велики, что позволили построить на прибыль всего одного года знаменитое имение Муромцево в </a:t>
            </a:r>
            <a:r>
              <a:rPr lang="ru-RU" dirty="0" err="1">
                <a:solidFill>
                  <a:schemeClr val="bg1"/>
                </a:solidFill>
              </a:rPr>
              <a:t>Судогодском</a:t>
            </a:r>
            <a:r>
              <a:rPr lang="ru-RU" dirty="0">
                <a:solidFill>
                  <a:schemeClr val="bg1"/>
                </a:solidFill>
              </a:rPr>
              <a:t> районе Владимирской области. Великолепную усадьбу в готическом стиле стилизованную под замок с </a:t>
            </a:r>
            <a:r>
              <a:rPr lang="ru-RU" dirty="0" err="1">
                <a:solidFill>
                  <a:schemeClr val="bg1"/>
                </a:solidFill>
              </a:rPr>
              <a:t>каскодом</a:t>
            </a:r>
            <a:r>
              <a:rPr lang="ru-RU" dirty="0">
                <a:solidFill>
                  <a:schemeClr val="bg1"/>
                </a:solidFill>
              </a:rPr>
              <a:t> прудов и парками. По легенде усадьба была построена как подарок жене Елизавете Ивановне. Владимир Семёнович стремился использовать новейшие достижения науки и техники как в своей предпринимательской деятельности, так и быту. Была построена железнодорожная станция, здание почты с телеграфом, электрическое освещение построек и парка, центральное отопление, водопровод, канализация. На территории усадьбы размещалась церковь, многочисленные служебные постройки, каретник, театр.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1760" y="4077072"/>
            <a:ext cx="4248472" cy="2422957"/>
          </a:xfrm>
          <a:prstGeom prst="rect">
            <a:avLst/>
          </a:prstGeom>
        </p:spPr>
      </p:pic>
      <p:pic>
        <p:nvPicPr>
          <p:cNvPr id="5" name="_v2_texttospeech.ru_606dcb067c01669287474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286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670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8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959</TotalTime>
  <Words>926</Words>
  <Application>Microsoft Office PowerPoint</Application>
  <PresentationFormat>Экран (4:3)</PresentationFormat>
  <Paragraphs>78</Paragraphs>
  <Slides>12</Slides>
  <Notes>8</Notes>
  <HiddenSlides>0</HiddenSlides>
  <MMClips>11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6" baseType="lpstr">
      <vt:lpstr>Adobe Garamond Pro Bold</vt:lpstr>
      <vt:lpstr>Arial</vt:lpstr>
      <vt:lpstr>Times New Roman</vt:lpstr>
      <vt:lpstr>Оформление по умолчанию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MoBIL GROUP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Леонид</dc:creator>
  <cp:lastModifiedBy>admin</cp:lastModifiedBy>
  <cp:revision>97</cp:revision>
  <dcterms:created xsi:type="dcterms:W3CDTF">2009-04-06T10:28:01Z</dcterms:created>
  <dcterms:modified xsi:type="dcterms:W3CDTF">2021-06-21T11:10:34Z</dcterms:modified>
</cp:coreProperties>
</file>