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3" r:id="rId1"/>
  </p:sldMasterIdLst>
  <p:sldIdLst>
    <p:sldId id="256" r:id="rId2"/>
    <p:sldId id="258" r:id="rId3"/>
    <p:sldId id="266" r:id="rId4"/>
    <p:sldId id="267" r:id="rId5"/>
    <p:sldId id="265" r:id="rId6"/>
    <p:sldId id="269" r:id="rId7"/>
    <p:sldId id="272" r:id="rId8"/>
    <p:sldId id="270" r:id="rId9"/>
    <p:sldId id="273" r:id="rId10"/>
    <p:sldId id="257" r:id="rId11"/>
    <p:sldId id="264" r:id="rId12"/>
    <p:sldId id="271" r:id="rId13"/>
    <p:sldId id="275" r:id="rId14"/>
    <p:sldId id="274" r:id="rId1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Раздел по умолчанию" id="{5CC6675C-F218-481A-82D8-453C620190E7}">
          <p14:sldIdLst>
            <p14:sldId id="256"/>
            <p14:sldId id="258"/>
            <p14:sldId id="266"/>
            <p14:sldId id="267"/>
            <p14:sldId id="265"/>
            <p14:sldId id="269"/>
            <p14:sldId id="272"/>
            <p14:sldId id="270"/>
            <p14:sldId id="273"/>
            <p14:sldId id="257"/>
            <p14:sldId id="264"/>
            <p14:sldId id="271"/>
            <p14:sldId id="275"/>
            <p14:sldId id="274"/>
          </p14:sldIdLst>
        </p14:section>
        <p14:section name="Раздел без заголовка" id="{9042CC1C-708D-470C-9C41-C3C0FEF17513}">
          <p14:sldIdLst/>
        </p14:section>
      </p14:sectionLst>
    </p:ex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99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4713" autoAdjust="0"/>
  </p:normalViewPr>
  <p:slideViewPr>
    <p:cSldViewPr snapToGrid="0">
      <p:cViewPr varScale="1">
        <p:scale>
          <a:sx n="110" d="100"/>
          <a:sy n="110" d="100"/>
        </p:scale>
        <p:origin x="-558" y="-9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3556000" y="0"/>
            <a:ext cx="8636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127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4489157" y="533400"/>
            <a:ext cx="68072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4472589" y="3539864"/>
            <a:ext cx="6819704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7828299" y="6557946"/>
            <a:ext cx="2669952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A7DDB1F7-CCF5-4AEF-9E2F-62BEA7C59A70}" type="datetimeFigureOut">
              <a:rPr lang="ru-RU" smtClean="0"/>
              <a:pPr/>
              <a:t>18.03.2021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3759200" y="6557946"/>
            <a:ext cx="3903629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0507845" y="6556248"/>
            <a:ext cx="784448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FC6A070B-9A8C-4228-88AA-7EF6D06242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DDB1F7-CCF5-4AEF-9E2F-62BEA7C59A70}" type="datetimeFigureOut">
              <a:rPr lang="ru-RU" smtClean="0"/>
              <a:pPr/>
              <a:t>18.03.2021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6A070B-9A8C-4228-88AA-7EF6D06242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37600" y="274956"/>
            <a:ext cx="2032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43"/>
            <a:ext cx="8026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5657088" y="6557946"/>
            <a:ext cx="2669952" cy="226902"/>
          </a:xfrm>
        </p:spPr>
        <p:txBody>
          <a:bodyPr/>
          <a:lstStyle>
            <a:extLst/>
          </a:lstStyle>
          <a:p>
            <a:fld id="{A7DDB1F7-CCF5-4AEF-9E2F-62BEA7C59A70}" type="datetimeFigureOut">
              <a:rPr lang="ru-RU" smtClean="0"/>
              <a:pPr/>
              <a:t>18.03.2021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609600" y="6556248"/>
            <a:ext cx="48768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339328" y="6553200"/>
            <a:ext cx="784448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C6A070B-9A8C-4228-88AA-7EF6D06242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DDB1F7-CCF5-4AEF-9E2F-62BEA7C59A70}" type="datetimeFigureOut">
              <a:rPr lang="ru-RU" smtClean="0"/>
              <a:pPr/>
              <a:t>18.03.2021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6A070B-9A8C-4228-88AA-7EF6D06242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2400" y="2821838"/>
            <a:ext cx="8340651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422400" y="1905001"/>
            <a:ext cx="8340651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298984" y="6556810"/>
            <a:ext cx="2669952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7DDB1F7-CCF5-4AEF-9E2F-62BEA7C59A70}" type="datetimeFigureOut">
              <a:rPr lang="ru-RU" smtClean="0"/>
              <a:pPr/>
              <a:t>18.03.2021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313811" y="6556810"/>
            <a:ext cx="38608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978603" y="6555112"/>
            <a:ext cx="784448" cy="228600"/>
          </a:xfrm>
        </p:spPr>
        <p:txBody>
          <a:bodyPr/>
          <a:lstStyle>
            <a:extLst/>
          </a:lstStyle>
          <a:p>
            <a:fld id="{FC6A070B-9A8C-4228-88AA-7EF6D06242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320040"/>
            <a:ext cx="9656064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469392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571744" y="1600201"/>
            <a:ext cx="469392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DDB1F7-CCF5-4AEF-9E2F-62BEA7C59A70}" type="datetimeFigureOut">
              <a:rPr lang="ru-RU" smtClean="0"/>
              <a:pPr/>
              <a:t>18.03.2021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6A070B-9A8C-4228-88AA-7EF6D06242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320040"/>
            <a:ext cx="9656064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5867400"/>
            <a:ext cx="469392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5571744" y="5867400"/>
            <a:ext cx="469392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9600" y="1711840"/>
            <a:ext cx="469392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571744" y="1711840"/>
            <a:ext cx="469392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DDB1F7-CCF5-4AEF-9E2F-62BEA7C59A70}" type="datetimeFigureOut">
              <a:rPr lang="ru-RU" smtClean="0"/>
              <a:pPr/>
              <a:t>18.03.2021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6A070B-9A8C-4228-88AA-7EF6D06242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320040"/>
            <a:ext cx="9656064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DDB1F7-CCF5-4AEF-9E2F-62BEA7C59A70}" type="datetimeFigureOut">
              <a:rPr lang="ru-RU" smtClean="0"/>
              <a:pPr/>
              <a:t>18.03.2021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6A070B-9A8C-4228-88AA-7EF6D06242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7DDB1F7-CCF5-4AEF-9E2F-62BEA7C59A70}" type="datetimeFigureOut">
              <a:rPr lang="ru-RU" smtClean="0"/>
              <a:pPr/>
              <a:t>18.03.2021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6A070B-9A8C-4228-88AA-7EF6D06242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786384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497416"/>
            <a:ext cx="786384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609600" y="2133600"/>
            <a:ext cx="9652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DDB1F7-CCF5-4AEF-9E2F-62BEA7C59A70}" type="datetimeFigureOut">
              <a:rPr lang="ru-RU" smtClean="0"/>
              <a:pPr/>
              <a:t>18.03.2021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6A070B-9A8C-4228-88AA-7EF6D06242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797292" y="1004669"/>
            <a:ext cx="5759369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795609" y="998817"/>
            <a:ext cx="5759369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85464" y="1143000"/>
            <a:ext cx="4572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7185464" y="3283634"/>
            <a:ext cx="4572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DDB1F7-CCF5-4AEF-9E2F-62BEA7C59A70}" type="datetimeFigureOut">
              <a:rPr lang="ru-RU" smtClean="0"/>
              <a:pPr/>
              <a:t>18.03.2021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6A070B-9A8C-4228-88AA-7EF6D062426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884909" y="1041002"/>
            <a:ext cx="560832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10871200" y="0"/>
            <a:ext cx="13208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09600" y="320040"/>
            <a:ext cx="9652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609600" y="1609416"/>
            <a:ext cx="9652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5661248" y="6557946"/>
            <a:ext cx="2669952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A7DDB1F7-CCF5-4AEF-9E2F-62BEA7C59A70}" type="datetimeFigureOut">
              <a:rPr lang="ru-RU" smtClean="0"/>
              <a:pPr/>
              <a:t>18.03.2021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609600" y="6557946"/>
            <a:ext cx="48768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8335264" y="6556248"/>
            <a:ext cx="784448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FC6A070B-9A8C-4228-88AA-7EF6D062426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4" r:id="rId1"/>
    <p:sldLayoutId id="2147483755" r:id="rId2"/>
    <p:sldLayoutId id="2147483756" r:id="rId3"/>
    <p:sldLayoutId id="2147483757" r:id="rId4"/>
    <p:sldLayoutId id="2147483758" r:id="rId5"/>
    <p:sldLayoutId id="2147483759" r:id="rId6"/>
    <p:sldLayoutId id="2147483760" r:id="rId7"/>
    <p:sldLayoutId id="2147483761" r:id="rId8"/>
    <p:sldLayoutId id="2147483762" r:id="rId9"/>
    <p:sldLayoutId id="2147483763" r:id="rId10"/>
    <p:sldLayoutId id="2147483764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0" y="193675"/>
            <a:ext cx="9158288" cy="6359525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C00000"/>
                </a:solidFill>
                <a:latin typeface="Franklin Gothic Heavy" pitchFamily="34" charset="0"/>
              </a:rPr>
              <a:t/>
            </a:r>
            <a:br>
              <a:rPr lang="ru-RU" dirty="0" smtClean="0">
                <a:solidFill>
                  <a:srgbClr val="C00000"/>
                </a:solidFill>
                <a:latin typeface="Franklin Gothic Heavy" pitchFamily="34" charset="0"/>
              </a:rPr>
            </a:br>
            <a:r>
              <a:rPr lang="ru-RU" sz="1200" dirty="0" smtClean="0">
                <a:solidFill>
                  <a:srgbClr val="C00000"/>
                </a:solidFill>
                <a:latin typeface="Franklin Gothic Heavy" pitchFamily="34" charset="0"/>
              </a:rPr>
              <a:t/>
            </a:r>
            <a:br>
              <a:rPr lang="ru-RU" sz="1200" dirty="0" smtClean="0">
                <a:solidFill>
                  <a:srgbClr val="C00000"/>
                </a:solidFill>
                <a:latin typeface="Franklin Gothic Heavy" pitchFamily="34" charset="0"/>
              </a:rPr>
            </a:br>
            <a:r>
              <a:rPr lang="ru-RU" sz="1200" dirty="0">
                <a:solidFill>
                  <a:srgbClr val="C00000"/>
                </a:solidFill>
                <a:latin typeface="Franklin Gothic Heavy" pitchFamily="34" charset="0"/>
              </a:rPr>
              <a:t/>
            </a:r>
            <a:br>
              <a:rPr lang="ru-RU" sz="1200" dirty="0">
                <a:solidFill>
                  <a:srgbClr val="C00000"/>
                </a:solidFill>
                <a:latin typeface="Franklin Gothic Heavy" pitchFamily="34" charset="0"/>
              </a:rPr>
            </a:br>
            <a:r>
              <a:rPr lang="ru-RU" dirty="0" smtClean="0">
                <a:solidFill>
                  <a:srgbClr val="C00000"/>
                </a:solidFill>
                <a:latin typeface="Franklin Gothic Heavy" pitchFamily="34" charset="0"/>
              </a:rPr>
              <a:t>МОТИВАЦИЯ ПРОФЕССИОНАЛЬНОГО РОСТА ПЕДАГОГОВ КАК СРЕДСТВО ПОВЫШЕНИЯ ЭФФЕКТИВНОЙ ДЕЯТЕЛЬНОСТИ ШКОЛЫ-ИНТЕРНАТА</a:t>
            </a:r>
            <a:r>
              <a:rPr lang="ru-RU" dirty="0" smtClean="0">
                <a:solidFill>
                  <a:srgbClr val="C00000"/>
                </a:solidFill>
                <a:latin typeface="Franklin Gothic Heavy" pitchFamily="34" charset="0"/>
              </a:rPr>
              <a:t/>
            </a:r>
            <a:br>
              <a:rPr lang="ru-RU" dirty="0" smtClean="0">
                <a:solidFill>
                  <a:srgbClr val="C00000"/>
                </a:solidFill>
                <a:latin typeface="Franklin Gothic Heavy" pitchFamily="34" charset="0"/>
              </a:rPr>
            </a:br>
            <a:r>
              <a:rPr lang="ru-RU" dirty="0" smtClean="0">
                <a:solidFill>
                  <a:srgbClr val="C00000"/>
                </a:solidFill>
                <a:latin typeface="Franklin Gothic Heavy" pitchFamily="34" charset="0"/>
              </a:rPr>
              <a:t/>
            </a:r>
            <a:br>
              <a:rPr lang="ru-RU" dirty="0" smtClean="0">
                <a:solidFill>
                  <a:srgbClr val="C00000"/>
                </a:solidFill>
                <a:latin typeface="Franklin Gothic Heavy" pitchFamily="34" charset="0"/>
              </a:rPr>
            </a:br>
            <a:r>
              <a:rPr lang="ru-RU" dirty="0">
                <a:solidFill>
                  <a:srgbClr val="C00000"/>
                </a:solidFill>
                <a:latin typeface="Franklin Gothic Heavy" pitchFamily="34" charset="0"/>
              </a:rPr>
              <a:t/>
            </a:r>
            <a:br>
              <a:rPr lang="ru-RU" dirty="0">
                <a:solidFill>
                  <a:srgbClr val="C00000"/>
                </a:solidFill>
                <a:latin typeface="Franklin Gothic Heavy" pitchFamily="34" charset="0"/>
              </a:rPr>
            </a:br>
            <a:r>
              <a:rPr lang="ru-RU" dirty="0" smtClean="0">
                <a:solidFill>
                  <a:srgbClr val="C00000"/>
                </a:solidFill>
                <a:latin typeface="Franklin Gothic Heavy" pitchFamily="34" charset="0"/>
              </a:rPr>
              <a:t>               </a:t>
            </a:r>
            <a:r>
              <a:rPr lang="ru-RU" dirty="0" smtClean="0">
                <a:solidFill>
                  <a:srgbClr val="C00000"/>
                </a:solidFill>
                <a:latin typeface="Franklin Gothic Heavy" pitchFamily="34" charset="0"/>
              </a:rPr>
              <a:t>  </a:t>
            </a:r>
            <a:r>
              <a:rPr lang="ru-RU" sz="3100" i="1" dirty="0" smtClean="0">
                <a:latin typeface="Franklin Gothic Heavy" pitchFamily="34" charset="0"/>
              </a:rPr>
              <a:t>Выступление подготовила </a:t>
            </a:r>
            <a:br>
              <a:rPr lang="ru-RU" sz="3100" i="1" dirty="0" smtClean="0">
                <a:latin typeface="Franklin Gothic Heavy" pitchFamily="34" charset="0"/>
              </a:rPr>
            </a:br>
            <a:r>
              <a:rPr lang="ru-RU" sz="3100" i="1" dirty="0" smtClean="0">
                <a:latin typeface="Franklin Gothic Heavy" pitchFamily="34" charset="0"/>
              </a:rPr>
              <a:t>                             </a:t>
            </a:r>
            <a:r>
              <a:rPr lang="ru-RU" sz="3100" i="1" dirty="0" smtClean="0">
                <a:latin typeface="Franklin Gothic Heavy" pitchFamily="34" charset="0"/>
              </a:rPr>
              <a:t>учитель –логопед</a:t>
            </a:r>
            <a:br>
              <a:rPr lang="ru-RU" sz="3100" i="1" dirty="0" smtClean="0">
                <a:latin typeface="Franklin Gothic Heavy" pitchFamily="34" charset="0"/>
              </a:rPr>
            </a:br>
            <a:r>
              <a:rPr lang="ru-RU" sz="3100" i="1" dirty="0" smtClean="0">
                <a:latin typeface="Franklin Gothic Heavy" pitchFamily="34" charset="0"/>
              </a:rPr>
              <a:t>                               </a:t>
            </a:r>
            <a:r>
              <a:rPr lang="ru-RU" sz="3100" i="1" dirty="0" smtClean="0">
                <a:latin typeface="Franklin Gothic Heavy" pitchFamily="34" charset="0"/>
              </a:rPr>
              <a:t>Соловьева И.В.</a:t>
            </a:r>
            <a:r>
              <a:rPr lang="ru-RU" sz="3100" i="1" dirty="0" smtClean="0">
                <a:latin typeface="Franklin Gothic Heavy" pitchFamily="34" charset="0"/>
              </a:rPr>
              <a:t/>
            </a:r>
            <a:br>
              <a:rPr lang="ru-RU" sz="3100" i="1" dirty="0" smtClean="0">
                <a:latin typeface="Franklin Gothic Heavy" pitchFamily="34" charset="0"/>
              </a:rPr>
            </a:br>
            <a:endParaRPr lang="ru-RU" sz="3100" b="1" i="1" dirty="0">
              <a:solidFill>
                <a:srgbClr val="C00000"/>
              </a:solidFill>
              <a:latin typeface="Franklin Gothic Heavy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808603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0" y="950913"/>
            <a:ext cx="8596313" cy="5907087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4000" dirty="0">
                <a:solidFill>
                  <a:srgbClr val="C00000"/>
                </a:solidFill>
                <a:latin typeface="Franklin Gothic Heavy" pitchFamily="34" charset="0"/>
                <a:ea typeface="Times New Roman"/>
                <a:cs typeface="Times New Roman"/>
              </a:rPr>
              <a:t>Уровни профессионального развития </a:t>
            </a:r>
            <a:r>
              <a:rPr lang="ru-RU" sz="4000" dirty="0" smtClean="0">
                <a:solidFill>
                  <a:srgbClr val="C00000"/>
                </a:solidFill>
                <a:latin typeface="Franklin Gothic Heavy" pitchFamily="34" charset="0"/>
                <a:ea typeface="Times New Roman"/>
                <a:cs typeface="Times New Roman"/>
              </a:rPr>
              <a:t>педагога:</a:t>
            </a:r>
            <a:endParaRPr lang="ru-RU" sz="4000" dirty="0">
              <a:solidFill>
                <a:srgbClr val="C00000"/>
              </a:solidFill>
              <a:latin typeface="Franklin Gothic Heavy" pitchFamily="34" charset="0"/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3200" i="1" dirty="0" smtClean="0">
                <a:solidFill>
                  <a:schemeClr val="accent1"/>
                </a:solidFill>
                <a:latin typeface="Franklin Gothic Heavy" pitchFamily="34" charset="0"/>
                <a:ea typeface="Times New Roman"/>
                <a:cs typeface="Times New Roman"/>
              </a:rPr>
              <a:t>            1</a:t>
            </a:r>
            <a:r>
              <a:rPr lang="ru-RU" sz="3200" i="1" dirty="0">
                <a:solidFill>
                  <a:schemeClr val="accent1"/>
                </a:solidFill>
                <a:latin typeface="Franklin Gothic Heavy" pitchFamily="34" charset="0"/>
                <a:ea typeface="Times New Roman"/>
                <a:cs typeface="Times New Roman"/>
              </a:rPr>
              <a:t>. </a:t>
            </a:r>
            <a:r>
              <a:rPr lang="ru-RU" sz="3200" i="1" dirty="0">
                <a:latin typeface="Franklin Gothic Heavy" pitchFamily="34" charset="0"/>
                <a:ea typeface="Times New Roman"/>
                <a:cs typeface="Times New Roman"/>
              </a:rPr>
              <a:t>Педагогическая </a:t>
            </a:r>
            <a:r>
              <a:rPr lang="ru-RU" sz="3200" i="1" dirty="0" smtClean="0">
                <a:latin typeface="Franklin Gothic Heavy" pitchFamily="34" charset="0"/>
                <a:ea typeface="Times New Roman"/>
                <a:cs typeface="Times New Roman"/>
              </a:rPr>
              <a:t>умелость</a:t>
            </a:r>
            <a:endParaRPr lang="ru-RU" sz="3200" i="1" dirty="0">
              <a:latin typeface="Franklin Gothic Heavy" pitchFamily="34" charset="0"/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3200" i="1" dirty="0" smtClean="0">
                <a:latin typeface="Franklin Gothic Heavy" pitchFamily="34" charset="0"/>
                <a:ea typeface="Times New Roman"/>
                <a:cs typeface="Times New Roman"/>
              </a:rPr>
              <a:t>            2</a:t>
            </a:r>
            <a:r>
              <a:rPr lang="ru-RU" sz="3200" i="1" dirty="0">
                <a:latin typeface="Franklin Gothic Heavy" pitchFamily="34" charset="0"/>
                <a:ea typeface="Times New Roman"/>
                <a:cs typeface="Times New Roman"/>
              </a:rPr>
              <a:t>. Педагогическое </a:t>
            </a:r>
            <a:r>
              <a:rPr lang="ru-RU" sz="3200" i="1" dirty="0" smtClean="0">
                <a:latin typeface="Franklin Gothic Heavy" pitchFamily="34" charset="0"/>
                <a:ea typeface="Times New Roman"/>
                <a:cs typeface="Times New Roman"/>
              </a:rPr>
              <a:t>мастерство</a:t>
            </a:r>
            <a:endParaRPr lang="ru-RU" sz="3200" i="1" dirty="0">
              <a:latin typeface="Franklin Gothic Heavy" pitchFamily="34" charset="0"/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3200" i="1" dirty="0" smtClean="0">
                <a:latin typeface="Franklin Gothic Heavy" pitchFamily="34" charset="0"/>
                <a:ea typeface="Times New Roman"/>
                <a:cs typeface="Times New Roman"/>
              </a:rPr>
              <a:t>            3</a:t>
            </a:r>
            <a:r>
              <a:rPr lang="ru-RU" sz="3200" i="1" dirty="0">
                <a:latin typeface="Franklin Gothic Heavy" pitchFamily="34" charset="0"/>
                <a:ea typeface="Times New Roman"/>
                <a:cs typeface="Times New Roman"/>
              </a:rPr>
              <a:t>. Педагогическое </a:t>
            </a:r>
            <a:r>
              <a:rPr lang="ru-RU" sz="3200" i="1" dirty="0" smtClean="0">
                <a:latin typeface="Franklin Gothic Heavy" pitchFamily="34" charset="0"/>
                <a:ea typeface="Times New Roman"/>
                <a:cs typeface="Times New Roman"/>
              </a:rPr>
              <a:t>творчество</a:t>
            </a:r>
            <a:endParaRPr lang="ru-RU" sz="3200" i="1" dirty="0">
              <a:latin typeface="Franklin Gothic Heavy" pitchFamily="34" charset="0"/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3200" i="1" dirty="0" smtClean="0">
                <a:latin typeface="Franklin Gothic Heavy" pitchFamily="34" charset="0"/>
                <a:ea typeface="Times New Roman"/>
                <a:cs typeface="Times New Roman"/>
              </a:rPr>
              <a:t>            4</a:t>
            </a:r>
            <a:r>
              <a:rPr lang="ru-RU" sz="3200" i="1" dirty="0">
                <a:latin typeface="Franklin Gothic Heavy" pitchFamily="34" charset="0"/>
                <a:ea typeface="Times New Roman"/>
                <a:cs typeface="Times New Roman"/>
              </a:rPr>
              <a:t>. Педагогическое </a:t>
            </a:r>
            <a:r>
              <a:rPr lang="ru-RU" sz="3200" i="1" dirty="0" smtClean="0">
                <a:latin typeface="Franklin Gothic Heavy" pitchFamily="34" charset="0"/>
                <a:ea typeface="Times New Roman"/>
                <a:cs typeface="Times New Roman"/>
              </a:rPr>
              <a:t>новаторство</a:t>
            </a:r>
            <a:endParaRPr lang="ru-RU" sz="3200" i="1" dirty="0">
              <a:latin typeface="Franklin Gothic Heavy" pitchFamily="34" charset="0"/>
              <a:ea typeface="Calibri"/>
              <a:cs typeface="Times New Roman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7947276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0" y="636588"/>
            <a:ext cx="8596313" cy="5543550"/>
          </a:xfrm>
        </p:spPr>
        <p:txBody>
          <a:bodyPr>
            <a:normAutofit fontScale="25000" lnSpcReduction="20000"/>
          </a:bodyPr>
          <a:lstStyle/>
          <a:p>
            <a:pPr marL="0" indent="0" algn="ctr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16000" b="1" dirty="0">
                <a:solidFill>
                  <a:srgbClr val="C00000"/>
                </a:solidFill>
                <a:latin typeface="Franklin Gothic Heavy" pitchFamily="34" charset="0"/>
                <a:ea typeface="Times New Roman"/>
                <a:cs typeface="Times New Roman"/>
              </a:rPr>
              <a:t>Пути профессионального развития педагога:</a:t>
            </a:r>
            <a:endParaRPr lang="ru-RU" sz="16000" b="1" dirty="0">
              <a:solidFill>
                <a:srgbClr val="C00000"/>
              </a:solidFill>
              <a:latin typeface="Franklin Gothic Heavy" pitchFamily="34" charset="0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9600" i="1" dirty="0">
                <a:solidFill>
                  <a:schemeClr val="accent1"/>
                </a:solidFill>
                <a:latin typeface="Franklin Gothic Heavy" pitchFamily="34" charset="0"/>
                <a:ea typeface="Times New Roman"/>
                <a:cs typeface="Times New Roman"/>
              </a:rPr>
              <a:t>1. </a:t>
            </a:r>
            <a:r>
              <a:rPr lang="ru-RU" sz="9600" i="1" dirty="0">
                <a:latin typeface="Franklin Gothic Heavy" pitchFamily="34" charset="0"/>
                <a:ea typeface="Times New Roman"/>
                <a:cs typeface="Times New Roman"/>
              </a:rPr>
              <a:t>Профессиональное самообразование и самовоспитание.</a:t>
            </a:r>
            <a:endParaRPr lang="ru-RU" sz="9600" i="1" dirty="0">
              <a:latin typeface="Franklin Gothic Heavy" pitchFamily="34" charset="0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9600" i="1" dirty="0">
                <a:latin typeface="Franklin Gothic Heavy" pitchFamily="34" charset="0"/>
                <a:ea typeface="Times New Roman"/>
                <a:cs typeface="Times New Roman"/>
              </a:rPr>
              <a:t>2. Повышение </a:t>
            </a:r>
            <a:r>
              <a:rPr lang="ru-RU" sz="9600" i="1" dirty="0" smtClean="0">
                <a:latin typeface="Franklin Gothic Heavy" pitchFamily="34" charset="0"/>
                <a:ea typeface="Times New Roman"/>
                <a:cs typeface="Times New Roman"/>
              </a:rPr>
              <a:t>квалификации.</a:t>
            </a:r>
            <a:endParaRPr lang="ru-RU" sz="9600" i="1" dirty="0">
              <a:latin typeface="Franklin Gothic Heavy" pitchFamily="34" charset="0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9600" i="1" dirty="0">
                <a:latin typeface="Franklin Gothic Heavy" pitchFamily="34" charset="0"/>
                <a:ea typeface="Times New Roman"/>
                <a:cs typeface="Times New Roman"/>
              </a:rPr>
              <a:t>3. Методическая работа в школе.</a:t>
            </a:r>
            <a:endParaRPr lang="ru-RU" sz="9600" i="1" dirty="0">
              <a:latin typeface="Franklin Gothic Heavy" pitchFamily="34" charset="0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9600" i="1" dirty="0">
                <a:latin typeface="Franklin Gothic Heavy" pitchFamily="34" charset="0"/>
                <a:ea typeface="Times New Roman"/>
                <a:cs typeface="Times New Roman"/>
              </a:rPr>
              <a:t>4. </a:t>
            </a:r>
            <a:r>
              <a:rPr lang="ru-RU" sz="9600" i="1" dirty="0" err="1">
                <a:latin typeface="Franklin Gothic Heavy" pitchFamily="34" charset="0"/>
                <a:ea typeface="Times New Roman"/>
                <a:cs typeface="Times New Roman"/>
              </a:rPr>
              <a:t>Инновационно</a:t>
            </a:r>
            <a:r>
              <a:rPr lang="ru-RU" sz="9600" i="1" dirty="0">
                <a:latin typeface="Franklin Gothic Heavy" pitchFamily="34" charset="0"/>
                <a:ea typeface="Times New Roman"/>
                <a:cs typeface="Times New Roman"/>
              </a:rPr>
              <a:t>-педагогическая деятельность.</a:t>
            </a:r>
            <a:endParaRPr lang="ru-RU" sz="9600" i="1" dirty="0">
              <a:latin typeface="Franklin Gothic Heavy" pitchFamily="34" charset="0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9600" i="1" dirty="0">
                <a:latin typeface="Franklin Gothic Heavy" pitchFamily="34" charset="0"/>
                <a:ea typeface="Times New Roman"/>
                <a:cs typeface="Times New Roman"/>
              </a:rPr>
              <a:t>5. Участие в научно-педагогических исследованиях </a:t>
            </a:r>
            <a:r>
              <a:rPr lang="ru-RU" sz="9600" i="1" dirty="0" smtClean="0">
                <a:latin typeface="Franklin Gothic Heavy" pitchFamily="34" charset="0"/>
                <a:ea typeface="Times New Roman"/>
                <a:cs typeface="Times New Roman"/>
              </a:rPr>
              <a:t>(работа </a:t>
            </a:r>
            <a:r>
              <a:rPr lang="ru-RU" sz="9600" i="1" dirty="0">
                <a:latin typeface="Franklin Gothic Heavy" pitchFamily="34" charset="0"/>
                <a:ea typeface="Times New Roman"/>
                <a:cs typeface="Times New Roman"/>
              </a:rPr>
              <a:t>в составе экспериментальной группе под руководством ученого-педагога).</a:t>
            </a:r>
            <a:endParaRPr lang="ru-RU" sz="9600" i="1" dirty="0">
              <a:latin typeface="Franklin Gothic Heavy" pitchFamily="34" charset="0"/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9314886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0" y="732318"/>
            <a:ext cx="9150350" cy="5999162"/>
          </a:xfrm>
        </p:spPr>
        <p:txBody>
          <a:bodyPr/>
          <a:lstStyle/>
          <a:p>
            <a:pPr marL="0" indent="0" algn="ctr">
              <a:lnSpc>
                <a:spcPct val="115000"/>
              </a:lnSpc>
              <a:buNone/>
            </a:pPr>
            <a:r>
              <a:rPr lang="ru-RU" sz="3600" b="1" dirty="0" smtClean="0">
                <a:solidFill>
                  <a:srgbClr val="C00000"/>
                </a:solidFill>
                <a:latin typeface="Franklin Gothic Heavy" pitchFamily="34" charset="0"/>
                <a:ea typeface="Times New Roman"/>
                <a:cs typeface="Times New Roman"/>
              </a:rPr>
              <a:t>Современный </a:t>
            </a:r>
            <a:r>
              <a:rPr lang="ru-RU" sz="3600" b="1" dirty="0">
                <a:solidFill>
                  <a:srgbClr val="C00000"/>
                </a:solidFill>
                <a:latin typeface="Franklin Gothic Heavy" pitchFamily="34" charset="0"/>
                <a:ea typeface="Times New Roman"/>
                <a:cs typeface="Times New Roman"/>
              </a:rPr>
              <a:t>педагог должен обладать такими </a:t>
            </a:r>
            <a:r>
              <a:rPr lang="ru-RU" sz="3600" b="1" dirty="0" smtClean="0">
                <a:solidFill>
                  <a:srgbClr val="C00000"/>
                </a:solidFill>
                <a:latin typeface="Franklin Gothic Heavy" pitchFamily="34" charset="0"/>
                <a:ea typeface="Times New Roman"/>
                <a:cs typeface="Times New Roman"/>
              </a:rPr>
              <a:t>факторами </a:t>
            </a:r>
            <a:r>
              <a:rPr lang="ru-RU" sz="3600" b="1" dirty="0">
                <a:solidFill>
                  <a:srgbClr val="C00000"/>
                </a:solidFill>
                <a:latin typeface="Franklin Gothic Heavy" pitchFamily="34" charset="0"/>
                <a:ea typeface="Times New Roman"/>
                <a:cs typeface="Times New Roman"/>
              </a:rPr>
              <a:t>как:</a:t>
            </a:r>
            <a:endParaRPr lang="ru-RU" sz="3600" b="1" dirty="0">
              <a:solidFill>
                <a:srgbClr val="C00000"/>
              </a:solidFill>
              <a:latin typeface="Franklin Gothic Heavy" pitchFamily="34" charset="0"/>
              <a:ea typeface="Calibri"/>
              <a:cs typeface="Times New Roman"/>
            </a:endParaRPr>
          </a:p>
          <a:p>
            <a:pPr>
              <a:lnSpc>
                <a:spcPct val="115000"/>
              </a:lnSpc>
            </a:pPr>
            <a:r>
              <a:rPr lang="ru-RU" sz="3200" i="1" dirty="0" smtClean="0">
                <a:solidFill>
                  <a:schemeClr val="accent1"/>
                </a:solidFill>
                <a:latin typeface="Franklin Gothic Heavy" pitchFamily="34" charset="0"/>
                <a:ea typeface="Times New Roman"/>
                <a:cs typeface="Times New Roman"/>
              </a:rPr>
              <a:t> </a:t>
            </a:r>
            <a:r>
              <a:rPr lang="ru-RU" sz="4000" i="1" dirty="0">
                <a:latin typeface="Franklin Gothic Heavy" pitchFamily="34" charset="0"/>
                <a:ea typeface="Times New Roman"/>
                <a:cs typeface="Times New Roman"/>
              </a:rPr>
              <a:t>профессиональное и личностное развитие; </a:t>
            </a:r>
            <a:endParaRPr lang="ru-RU" sz="4000" i="1" dirty="0">
              <a:latin typeface="Franklin Gothic Heavy" pitchFamily="34" charset="0"/>
              <a:ea typeface="Calibri"/>
              <a:cs typeface="Times New Roman"/>
            </a:endParaRPr>
          </a:p>
          <a:p>
            <a:pPr>
              <a:lnSpc>
                <a:spcPct val="115000"/>
              </a:lnSpc>
            </a:pPr>
            <a:r>
              <a:rPr lang="ru-RU" sz="4000" i="1" dirty="0" smtClean="0">
                <a:latin typeface="Franklin Gothic Heavy" pitchFamily="34" charset="0"/>
                <a:ea typeface="Times New Roman"/>
                <a:cs typeface="Times New Roman"/>
              </a:rPr>
              <a:t> </a:t>
            </a:r>
            <a:r>
              <a:rPr lang="ru-RU" sz="4000" i="1" dirty="0">
                <a:latin typeface="Franklin Gothic Heavy" pitchFamily="34" charset="0"/>
                <a:ea typeface="Times New Roman"/>
                <a:cs typeface="Times New Roman"/>
              </a:rPr>
              <a:t>повышение профессиональной компетентности;</a:t>
            </a:r>
            <a:endParaRPr lang="ru-RU" sz="4000" i="1" dirty="0">
              <a:latin typeface="Franklin Gothic Heavy" pitchFamily="34" charset="0"/>
              <a:ea typeface="Calibri"/>
              <a:cs typeface="Times New Roman"/>
            </a:endParaRPr>
          </a:p>
          <a:p>
            <a:pPr>
              <a:lnSpc>
                <a:spcPct val="115000"/>
              </a:lnSpc>
            </a:pPr>
            <a:r>
              <a:rPr lang="ru-RU" sz="4000" i="1" dirty="0" smtClean="0">
                <a:latin typeface="Franklin Gothic Heavy" pitchFamily="34" charset="0"/>
                <a:ea typeface="Times New Roman"/>
                <a:cs typeface="Times New Roman"/>
              </a:rPr>
              <a:t> </a:t>
            </a:r>
            <a:r>
              <a:rPr lang="ru-RU" sz="4000" i="1" dirty="0">
                <a:latin typeface="Franklin Gothic Heavy" pitchFamily="34" charset="0"/>
                <a:ea typeface="Times New Roman"/>
                <a:cs typeface="Times New Roman"/>
              </a:rPr>
              <a:t>возможность творческой </a:t>
            </a:r>
            <a:r>
              <a:rPr lang="ru-RU" sz="4000" i="1" dirty="0" smtClean="0">
                <a:latin typeface="Franklin Gothic Heavy" pitchFamily="34" charset="0"/>
                <a:ea typeface="Times New Roman"/>
                <a:cs typeface="Times New Roman"/>
              </a:rPr>
              <a:t>работы. </a:t>
            </a:r>
            <a:endParaRPr lang="ru-RU" sz="4000" i="1" dirty="0">
              <a:latin typeface="Franklin Gothic Heavy" pitchFamily="34" charset="0"/>
              <a:ea typeface="Calibri"/>
              <a:cs typeface="Times New Roman"/>
            </a:endParaRPr>
          </a:p>
          <a:p>
            <a:endParaRPr lang="ru-RU" dirty="0">
              <a:solidFill>
                <a:schemeClr val="accent1"/>
              </a:solidFill>
              <a:latin typeface="Franklin Gothic Heavy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742754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0" y="706438"/>
            <a:ext cx="8859838" cy="5416550"/>
          </a:xfrm>
        </p:spPr>
        <p:txBody>
          <a:bodyPr>
            <a:normAutofit lnSpcReduction="10000"/>
          </a:bodyPr>
          <a:lstStyle/>
          <a:p>
            <a:pPr indent="0" algn="ctr">
              <a:lnSpc>
                <a:spcPct val="115000"/>
              </a:lnSpc>
              <a:buNone/>
            </a:pPr>
            <a:r>
              <a:rPr lang="ru-RU" sz="3200" b="1" u="sng" dirty="0" smtClean="0">
                <a:solidFill>
                  <a:srgbClr val="C00000"/>
                </a:solidFill>
                <a:latin typeface="Franklin Gothic Heavy" pitchFamily="34" charset="0"/>
                <a:ea typeface="Times New Roman"/>
                <a:cs typeface="Arial"/>
              </a:rPr>
              <a:t>Профессионально-личностное </a:t>
            </a:r>
            <a:r>
              <a:rPr lang="ru-RU" sz="3200" b="1" u="sng" dirty="0">
                <a:solidFill>
                  <a:srgbClr val="C00000"/>
                </a:solidFill>
                <a:latin typeface="Franklin Gothic Heavy" pitchFamily="34" charset="0"/>
                <a:ea typeface="Times New Roman"/>
                <a:cs typeface="Arial"/>
              </a:rPr>
              <a:t>развитие педагогического работника</a:t>
            </a:r>
            <a:r>
              <a:rPr lang="ru-RU" sz="3200" dirty="0">
                <a:solidFill>
                  <a:srgbClr val="C00000"/>
                </a:solidFill>
                <a:latin typeface="Franklin Gothic Heavy" pitchFamily="34" charset="0"/>
                <a:ea typeface="Times New Roman"/>
                <a:cs typeface="Arial"/>
              </a:rPr>
              <a:t> </a:t>
            </a:r>
            <a:endParaRPr lang="ru-RU" sz="3200" dirty="0" smtClean="0">
              <a:solidFill>
                <a:srgbClr val="C00000"/>
              </a:solidFill>
              <a:latin typeface="Franklin Gothic Heavy" pitchFamily="34" charset="0"/>
              <a:ea typeface="Times New Roman"/>
              <a:cs typeface="Arial"/>
            </a:endParaRPr>
          </a:p>
          <a:p>
            <a:pPr indent="0">
              <a:lnSpc>
                <a:spcPct val="115000"/>
              </a:lnSpc>
              <a:buNone/>
            </a:pPr>
            <a:r>
              <a:rPr lang="ru-RU" sz="3200" dirty="0" smtClean="0">
                <a:solidFill>
                  <a:schemeClr val="accent1"/>
                </a:solidFill>
                <a:latin typeface="Franklin Gothic Heavy" pitchFamily="34" charset="0"/>
                <a:ea typeface="Times New Roman"/>
                <a:cs typeface="Arial"/>
              </a:rPr>
              <a:t>– </a:t>
            </a:r>
            <a:r>
              <a:rPr lang="ru-RU" sz="3200" dirty="0">
                <a:latin typeface="Franklin Gothic Heavy" pitchFamily="34" charset="0"/>
                <a:ea typeface="Times New Roman"/>
                <a:cs typeface="Arial"/>
              </a:rPr>
              <a:t>есть процесс перехода из стадии относительной пассивности в стадию активной и созидательной профессиональной деятельности, где важной установкой для педагога является ориентация на самообразование и саморазвитие в педагогическом, общекультурном и личностном планах. </a:t>
            </a:r>
            <a:endParaRPr lang="ru-RU" sz="3200" dirty="0">
              <a:latin typeface="Franklin Gothic Heavy" pitchFamily="34" charset="0"/>
              <a:ea typeface="Calibri"/>
              <a:cs typeface="Times New Roman"/>
            </a:endParaRPr>
          </a:p>
          <a:p>
            <a:pPr marL="0" indent="0">
              <a:buNone/>
            </a:pPr>
            <a:endParaRPr lang="ru-RU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884211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0" y="604838"/>
            <a:ext cx="8924925" cy="6032500"/>
          </a:xfrm>
        </p:spPr>
        <p:txBody>
          <a:bodyPr>
            <a:normAutofit/>
          </a:bodyPr>
          <a:lstStyle/>
          <a:p>
            <a:pPr indent="0">
              <a:lnSpc>
                <a:spcPct val="115000"/>
              </a:lnSpc>
              <a:buNone/>
            </a:pPr>
            <a:r>
              <a:rPr lang="ru-RU" sz="2600" b="1" u="sng" dirty="0">
                <a:solidFill>
                  <a:srgbClr val="C00000"/>
                </a:solidFill>
                <a:latin typeface="Franklin Gothic Heavy" pitchFamily="34" charset="0"/>
                <a:ea typeface="Times New Roman"/>
                <a:cs typeface="Times New Roman"/>
              </a:rPr>
              <a:t>Педагог-мастер</a:t>
            </a:r>
            <a:r>
              <a:rPr lang="ru-RU" sz="2600" dirty="0">
                <a:solidFill>
                  <a:srgbClr val="C00000"/>
                </a:solidFill>
                <a:latin typeface="Franklin Gothic Heavy" pitchFamily="34" charset="0"/>
                <a:ea typeface="Times New Roman"/>
                <a:cs typeface="Times New Roman"/>
              </a:rPr>
              <a:t> </a:t>
            </a:r>
            <a:r>
              <a:rPr lang="ru-RU" sz="2600" dirty="0">
                <a:solidFill>
                  <a:schemeClr val="accent1"/>
                </a:solidFill>
                <a:latin typeface="Franklin Gothic Heavy" pitchFamily="34" charset="0"/>
                <a:ea typeface="Times New Roman"/>
                <a:cs typeface="Times New Roman"/>
              </a:rPr>
              <a:t>– </a:t>
            </a:r>
            <a:r>
              <a:rPr lang="ru-RU" sz="2600" dirty="0">
                <a:latin typeface="Franklin Gothic Heavy" pitchFamily="34" charset="0"/>
                <a:ea typeface="Times New Roman"/>
                <a:cs typeface="Times New Roman"/>
              </a:rPr>
              <a:t>это высококвалифицированный специалист, обладающий глубокими знаниями педагогики и психологии, эффективно организующий образовательный процесс, результативно решающий педагогические задачи.</a:t>
            </a:r>
            <a:endParaRPr lang="ru-RU" sz="2600" dirty="0">
              <a:latin typeface="Franklin Gothic Heavy" pitchFamily="34" charset="0"/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buNone/>
            </a:pPr>
            <a:r>
              <a:rPr lang="ru-RU" sz="2600" b="1" u="sng" dirty="0" smtClean="0">
                <a:solidFill>
                  <a:srgbClr val="C00000"/>
                </a:solidFill>
                <a:latin typeface="Franklin Gothic Heavy" pitchFamily="34" charset="0"/>
                <a:ea typeface="Times New Roman"/>
                <a:cs typeface="Times New Roman"/>
              </a:rPr>
              <a:t>Педагогическое мастерство </a:t>
            </a:r>
            <a:r>
              <a:rPr lang="ru-RU" sz="2600" dirty="0" smtClean="0">
                <a:solidFill>
                  <a:schemeClr val="accent1"/>
                </a:solidFill>
                <a:latin typeface="Franklin Gothic Heavy" pitchFamily="34" charset="0"/>
                <a:ea typeface="Times New Roman"/>
                <a:cs typeface="Times New Roman"/>
              </a:rPr>
              <a:t>– </a:t>
            </a:r>
            <a:r>
              <a:rPr lang="ru-RU" sz="2600" dirty="0" smtClean="0">
                <a:latin typeface="Franklin Gothic Heavy" pitchFamily="34" charset="0"/>
                <a:ea typeface="Times New Roman"/>
                <a:cs typeface="Times New Roman"/>
              </a:rPr>
              <a:t>доведенное </a:t>
            </a:r>
            <a:r>
              <a:rPr lang="ru-RU" sz="2600" dirty="0">
                <a:latin typeface="Franklin Gothic Heavy" pitchFamily="34" charset="0"/>
                <a:ea typeface="Times New Roman"/>
                <a:cs typeface="Times New Roman"/>
              </a:rPr>
              <a:t>педагогом до высокой степени </a:t>
            </a:r>
            <a:r>
              <a:rPr lang="ru-RU" sz="2600" dirty="0" smtClean="0">
                <a:latin typeface="Franklin Gothic Heavy" pitchFamily="34" charset="0"/>
                <a:ea typeface="Times New Roman"/>
                <a:cs typeface="Times New Roman"/>
              </a:rPr>
              <a:t>совершенства </a:t>
            </a:r>
            <a:r>
              <a:rPr lang="ru-RU" sz="2600" dirty="0">
                <a:latin typeface="Franklin Gothic Heavy" pitchFamily="34" charset="0"/>
                <a:ea typeface="Times New Roman"/>
                <a:cs typeface="Times New Roman"/>
              </a:rPr>
              <a:t>учебная и воспитательная умелость, которая проявляется в особой </a:t>
            </a:r>
            <a:r>
              <a:rPr lang="ru-RU" sz="2600" dirty="0" smtClean="0">
                <a:latin typeface="Franklin Gothic Heavy" pitchFamily="34" charset="0"/>
                <a:ea typeface="Times New Roman"/>
                <a:cs typeface="Times New Roman"/>
              </a:rPr>
              <a:t>«</a:t>
            </a:r>
            <a:r>
              <a:rPr lang="ru-RU" sz="2600" dirty="0" err="1" smtClean="0">
                <a:latin typeface="Franklin Gothic Heavy" pitchFamily="34" charset="0"/>
                <a:ea typeface="Times New Roman"/>
                <a:cs typeface="Times New Roman"/>
              </a:rPr>
              <a:t>отшлифованности</a:t>
            </a:r>
            <a:r>
              <a:rPr lang="ru-RU" sz="2600" dirty="0" smtClean="0">
                <a:latin typeface="Franklin Gothic Heavy" pitchFamily="34" charset="0"/>
                <a:ea typeface="Times New Roman"/>
                <a:cs typeface="Times New Roman"/>
              </a:rPr>
              <a:t>» </a:t>
            </a:r>
            <a:r>
              <a:rPr lang="ru-RU" sz="2600" dirty="0">
                <a:latin typeface="Franklin Gothic Heavy" pitchFamily="34" charset="0"/>
                <a:ea typeface="Times New Roman"/>
                <a:cs typeface="Times New Roman"/>
              </a:rPr>
              <a:t>методов и приемов применения психолого-педагогической теории на практике, благодаря чему обеспечивается высокая эффективность учебно-воспитательного процесса. </a:t>
            </a:r>
            <a:endParaRPr lang="ru-RU" sz="2600" dirty="0">
              <a:latin typeface="Franklin Gothic Heavy" pitchFamily="34" charset="0"/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7745694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0" y="762000"/>
            <a:ext cx="8602663" cy="540543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4000" i="1" dirty="0">
                <a:solidFill>
                  <a:srgbClr val="C00000"/>
                </a:solidFill>
                <a:latin typeface="Franklin Gothic Heavy" pitchFamily="34" charset="0"/>
                <a:ea typeface="Calibri"/>
                <a:cs typeface="Times New Roman"/>
              </a:rPr>
              <a:t>Профессионализм</a:t>
            </a:r>
            <a:r>
              <a:rPr lang="ru-RU" sz="3600" i="1" dirty="0">
                <a:solidFill>
                  <a:srgbClr val="C00000"/>
                </a:solidFill>
                <a:latin typeface="Franklin Gothic Heavy" pitchFamily="34" charset="0"/>
                <a:ea typeface="Calibri"/>
                <a:cs typeface="Times New Roman"/>
              </a:rPr>
              <a:t> – </a:t>
            </a:r>
            <a:r>
              <a:rPr lang="ru-RU" sz="3600" i="1" dirty="0">
                <a:latin typeface="Franklin Gothic Heavy" pitchFamily="34" charset="0"/>
                <a:ea typeface="Calibri"/>
                <a:cs typeface="Times New Roman"/>
              </a:rPr>
              <a:t>степень овладения индивидом профессиональными </a:t>
            </a:r>
            <a:r>
              <a:rPr lang="ru-RU" sz="3600" i="1" dirty="0" smtClean="0">
                <a:latin typeface="Franklin Gothic Heavy" pitchFamily="34" charset="0"/>
                <a:ea typeface="Calibri"/>
                <a:cs typeface="Times New Roman"/>
              </a:rPr>
              <a:t>навыками.  </a:t>
            </a:r>
          </a:p>
          <a:p>
            <a:pPr marL="0" indent="0" algn="ctr">
              <a:buNone/>
            </a:pPr>
            <a:endParaRPr lang="ru-RU" sz="3600" i="1" dirty="0" smtClean="0">
              <a:solidFill>
                <a:srgbClr val="C00000"/>
              </a:solidFill>
              <a:latin typeface="Franklin Gothic Heavy" pitchFamily="34" charset="0"/>
              <a:ea typeface="Calibri"/>
              <a:cs typeface="Times New Roman"/>
            </a:endParaRPr>
          </a:p>
          <a:p>
            <a:pPr marL="0" indent="0" algn="ctr">
              <a:buNone/>
            </a:pPr>
            <a:r>
              <a:rPr lang="ru-RU" sz="4000" i="1" dirty="0" smtClean="0">
                <a:solidFill>
                  <a:srgbClr val="C00000"/>
                </a:solidFill>
                <a:latin typeface="Franklin Gothic Heavy" pitchFamily="34" charset="0"/>
                <a:ea typeface="Calibri"/>
                <a:cs typeface="Times New Roman"/>
              </a:rPr>
              <a:t>Профессионал</a:t>
            </a:r>
            <a:r>
              <a:rPr lang="ru-RU" sz="3600" i="1" dirty="0" smtClean="0">
                <a:solidFill>
                  <a:srgbClr val="C00000"/>
                </a:solidFill>
                <a:latin typeface="Franklin Gothic Heavy" pitchFamily="34" charset="0"/>
                <a:ea typeface="Calibri"/>
                <a:cs typeface="Times New Roman"/>
              </a:rPr>
              <a:t> </a:t>
            </a:r>
            <a:r>
              <a:rPr lang="ru-RU" sz="3600" i="1" dirty="0">
                <a:solidFill>
                  <a:srgbClr val="C00000"/>
                </a:solidFill>
                <a:latin typeface="Franklin Gothic Heavy" pitchFamily="34" charset="0"/>
                <a:ea typeface="Calibri"/>
                <a:cs typeface="Times New Roman"/>
              </a:rPr>
              <a:t>– </a:t>
            </a:r>
            <a:r>
              <a:rPr lang="ru-RU" sz="3600" i="1" dirty="0">
                <a:latin typeface="Franklin Gothic Heavy" pitchFamily="34" charset="0"/>
                <a:ea typeface="Calibri"/>
                <a:cs typeface="Times New Roman"/>
              </a:rPr>
              <a:t>индивид, основное занятие которого является его профессией; специалист своего дела, имеющий соответствующую подготовку и квалификацию.</a:t>
            </a:r>
            <a:r>
              <a:rPr lang="ru-RU" sz="3600" dirty="0">
                <a:latin typeface="Franklin Gothic Heavy" pitchFamily="34" charset="0"/>
                <a:ea typeface="Calibri"/>
                <a:cs typeface="Times New Roman"/>
              </a:rPr>
              <a:t> </a:t>
            </a:r>
            <a:endParaRPr lang="ru-RU" sz="3600" dirty="0">
              <a:latin typeface="Franklin Gothic Heavy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30460300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0" y="914400"/>
            <a:ext cx="9807575" cy="5294313"/>
          </a:xfrm>
        </p:spPr>
        <p:txBody>
          <a:bodyPr>
            <a:normAutofit/>
          </a:bodyPr>
          <a:lstStyle/>
          <a:p>
            <a:pPr marL="0" lvl="0" indent="0" algn="ctr">
              <a:buClr>
                <a:srgbClr val="F07F09"/>
              </a:buClr>
              <a:buNone/>
            </a:pPr>
            <a:r>
              <a:rPr lang="ru-RU" sz="3200" dirty="0" smtClean="0">
                <a:latin typeface="Franklin Gothic Heavy" pitchFamily="34" charset="0"/>
                <a:ea typeface="Calibri"/>
                <a:cs typeface="Times New Roman"/>
              </a:rPr>
              <a:t>Самый </a:t>
            </a:r>
            <a:r>
              <a:rPr lang="ru-RU" sz="3200" dirty="0">
                <a:latin typeface="Franklin Gothic Heavy" pitchFamily="34" charset="0"/>
                <a:ea typeface="Calibri"/>
                <a:cs typeface="Times New Roman"/>
              </a:rPr>
              <a:t>главный навык, который должен быть у каждого </a:t>
            </a:r>
            <a:r>
              <a:rPr lang="ru-RU" sz="3200" u="sng" dirty="0">
                <a:latin typeface="Franklin Gothic Heavy" pitchFamily="34" charset="0"/>
                <a:ea typeface="Calibri"/>
                <a:cs typeface="Times New Roman"/>
              </a:rPr>
              <a:t>высококвалифицированного </a:t>
            </a:r>
            <a:r>
              <a:rPr lang="ru-RU" sz="3200" u="sng" dirty="0" smtClean="0">
                <a:latin typeface="Franklin Gothic Heavy" pitchFamily="34" charset="0"/>
                <a:ea typeface="Calibri"/>
                <a:cs typeface="Times New Roman"/>
              </a:rPr>
              <a:t>специалиста</a:t>
            </a:r>
            <a:r>
              <a:rPr lang="ru-RU" sz="3200" dirty="0" smtClean="0">
                <a:latin typeface="Franklin Gothic Heavy" pitchFamily="34" charset="0"/>
                <a:ea typeface="Calibri"/>
                <a:cs typeface="Times New Roman"/>
              </a:rPr>
              <a:t> </a:t>
            </a:r>
            <a:r>
              <a:rPr lang="ru-RU" sz="3200" dirty="0">
                <a:latin typeface="Franklin Gothic Heavy" pitchFamily="34" charset="0"/>
                <a:ea typeface="Calibri"/>
                <a:cs typeface="Times New Roman"/>
              </a:rPr>
              <a:t>- это </a:t>
            </a:r>
            <a:endParaRPr lang="ru-RU" sz="3200" dirty="0" smtClean="0">
              <a:latin typeface="Franklin Gothic Heavy" pitchFamily="34" charset="0"/>
              <a:ea typeface="Calibri"/>
              <a:cs typeface="Times New Roman"/>
            </a:endParaRPr>
          </a:p>
          <a:p>
            <a:pPr marL="0" lvl="0" indent="0" algn="ctr">
              <a:buClr>
                <a:srgbClr val="F07F09"/>
              </a:buClr>
              <a:buNone/>
            </a:pPr>
            <a:r>
              <a:rPr lang="ru-RU" sz="4000" i="1" dirty="0" smtClean="0">
                <a:solidFill>
                  <a:srgbClr val="C00000"/>
                </a:solidFill>
                <a:latin typeface="Franklin Gothic Heavy" pitchFamily="34" charset="0"/>
                <a:ea typeface="Calibri"/>
                <a:cs typeface="Times New Roman"/>
              </a:rPr>
              <a:t>навык </a:t>
            </a:r>
            <a:r>
              <a:rPr lang="ru-RU" sz="4000" i="1" dirty="0" smtClean="0">
                <a:solidFill>
                  <a:srgbClr val="C00000"/>
                </a:solidFill>
                <a:latin typeface="Franklin Gothic Heavy" pitchFamily="34" charset="0"/>
                <a:ea typeface="Calibri"/>
                <a:cs typeface="Times New Roman"/>
              </a:rPr>
              <a:t>самообразования</a:t>
            </a:r>
            <a:r>
              <a:rPr lang="ru-RU" sz="3200" dirty="0" smtClean="0">
                <a:solidFill>
                  <a:srgbClr val="C00000"/>
                </a:solidFill>
                <a:latin typeface="Franklin Gothic Heavy" pitchFamily="34" charset="0"/>
                <a:ea typeface="Calibri"/>
                <a:cs typeface="Times New Roman"/>
              </a:rPr>
              <a:t>.</a:t>
            </a:r>
          </a:p>
          <a:p>
            <a:pPr marL="0" lvl="0" indent="0" algn="ctr">
              <a:buClr>
                <a:srgbClr val="F07F09"/>
              </a:buClr>
              <a:buNone/>
            </a:pPr>
            <a:endParaRPr lang="ru-RU" sz="3200" dirty="0" smtClean="0">
              <a:solidFill>
                <a:srgbClr val="C00000"/>
              </a:solidFill>
              <a:latin typeface="Franklin Gothic Heavy" pitchFamily="34" charset="0"/>
              <a:ea typeface="Calibri"/>
              <a:cs typeface="Times New Roman"/>
            </a:endParaRPr>
          </a:p>
          <a:p>
            <a:pPr marL="0" lvl="0" indent="0">
              <a:buClr>
                <a:srgbClr val="F07F09"/>
              </a:buClr>
              <a:buNone/>
            </a:pPr>
            <a:r>
              <a:rPr lang="ru-RU" sz="3200" dirty="0" smtClean="0">
                <a:latin typeface="Franklin Gothic Heavy" pitchFamily="34" charset="0"/>
                <a:ea typeface="Calibri"/>
                <a:cs typeface="Times New Roman"/>
              </a:rPr>
              <a:t>К</a:t>
            </a:r>
            <a:r>
              <a:rPr lang="ru-RU" sz="3200" dirty="0" smtClean="0">
                <a:latin typeface="Franklin Gothic Heavy" pitchFamily="34" charset="0"/>
                <a:ea typeface="Calibri"/>
                <a:cs typeface="Times New Roman"/>
              </a:rPr>
              <a:t>. Д. Ушинский, говорил: </a:t>
            </a:r>
          </a:p>
          <a:p>
            <a:pPr marL="0" lvl="0" indent="0" algn="ctr">
              <a:buClr>
                <a:srgbClr val="F07F09"/>
              </a:buClr>
              <a:buNone/>
            </a:pPr>
            <a:r>
              <a:rPr lang="ru-RU" sz="4000" i="1" dirty="0" smtClean="0">
                <a:solidFill>
                  <a:srgbClr val="C00000"/>
                </a:solidFill>
                <a:latin typeface="Franklin Gothic Heavy" pitchFamily="34" charset="0"/>
                <a:ea typeface="Calibri"/>
                <a:cs typeface="Times New Roman"/>
              </a:rPr>
              <a:t>«Учитель живёт до тех пор, пока учится»</a:t>
            </a:r>
          </a:p>
          <a:p>
            <a:pPr algn="ctr"/>
            <a:endParaRPr lang="ru-RU" sz="3600" i="1" dirty="0">
              <a:solidFill>
                <a:schemeClr val="accent1"/>
              </a:solidFill>
              <a:latin typeface="Franklin Gothic Heavy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07137835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idx="4294967295"/>
          </p:nvPr>
        </p:nvSpPr>
        <p:spPr>
          <a:xfrm>
            <a:off x="0" y="728663"/>
            <a:ext cx="8475663" cy="6648450"/>
          </a:xfrm>
        </p:spPr>
        <p:txBody>
          <a:bodyPr/>
          <a:lstStyle/>
          <a:p>
            <a:pPr lvl="0" algn="ctr">
              <a:buClr>
                <a:srgbClr val="F07F09"/>
              </a:buClr>
            </a:pPr>
            <a:r>
              <a:rPr lang="ru-RU" sz="3200" b="1" dirty="0">
                <a:solidFill>
                  <a:srgbClr val="C00000"/>
                </a:solidFill>
                <a:latin typeface="Franklin Gothic Heavy" pitchFamily="34" charset="0"/>
                <a:ea typeface="Times New Roman"/>
              </a:rPr>
              <a:t>Самообразование</a:t>
            </a:r>
            <a:r>
              <a:rPr lang="ru-RU" sz="3200" dirty="0">
                <a:solidFill>
                  <a:srgbClr val="C00000"/>
                </a:solidFill>
                <a:latin typeface="Franklin Gothic Heavy" pitchFamily="34" charset="0"/>
                <a:ea typeface="Times New Roman"/>
              </a:rPr>
              <a:t> </a:t>
            </a:r>
            <a:endParaRPr lang="ru-RU" sz="3200" dirty="0" smtClean="0">
              <a:solidFill>
                <a:srgbClr val="C00000"/>
              </a:solidFill>
              <a:latin typeface="Franklin Gothic Heavy" pitchFamily="34" charset="0"/>
              <a:ea typeface="Times New Roman"/>
            </a:endParaRPr>
          </a:p>
          <a:p>
            <a:pPr lvl="0" algn="ctr">
              <a:buClr>
                <a:srgbClr val="F07F09"/>
              </a:buClr>
              <a:buNone/>
            </a:pPr>
            <a:r>
              <a:rPr lang="ru-RU" sz="2400" dirty="0" smtClean="0">
                <a:latin typeface="Franklin Gothic Heavy" pitchFamily="34" charset="0"/>
                <a:ea typeface="Times New Roman"/>
              </a:rPr>
              <a:t>можно </a:t>
            </a:r>
            <a:r>
              <a:rPr lang="ru-RU" sz="2400" dirty="0">
                <a:latin typeface="Franklin Gothic Heavy" pitchFamily="34" charset="0"/>
                <a:ea typeface="Times New Roman"/>
              </a:rPr>
              <a:t>рассматривать в двух значениях: </a:t>
            </a:r>
            <a:endParaRPr lang="ru-RU" sz="2400" dirty="0" smtClean="0">
              <a:latin typeface="Franklin Gothic Heavy" pitchFamily="34" charset="0"/>
              <a:ea typeface="Times New Roman"/>
            </a:endParaRPr>
          </a:p>
          <a:p>
            <a:pPr lvl="0">
              <a:buClr>
                <a:srgbClr val="F07F09"/>
              </a:buClr>
              <a:buFont typeface="Wingdings" pitchFamily="2" charset="2"/>
              <a:buChar char="Ø"/>
            </a:pPr>
            <a:r>
              <a:rPr lang="ru-RU" sz="3200" b="1" dirty="0" smtClean="0">
                <a:solidFill>
                  <a:srgbClr val="C00000"/>
                </a:solidFill>
                <a:latin typeface="Franklin Gothic Heavy" pitchFamily="34" charset="0"/>
                <a:ea typeface="Times New Roman"/>
              </a:rPr>
              <a:t>самообучение</a:t>
            </a:r>
            <a:r>
              <a:rPr lang="ru-RU" sz="32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Franklin Gothic Heavy" pitchFamily="34" charset="0"/>
                <a:ea typeface="Times New Roman"/>
              </a:rPr>
              <a:t> </a:t>
            </a:r>
            <a:r>
              <a:rPr lang="ru-RU" sz="1800" dirty="0">
                <a:latin typeface="Franklin Gothic Heavy" pitchFamily="34" charset="0"/>
                <a:ea typeface="Times New Roman"/>
              </a:rPr>
              <a:t>(в узком смысле, как </a:t>
            </a:r>
            <a:r>
              <a:rPr lang="ru-RU" sz="1800" u="sng" dirty="0" err="1">
                <a:latin typeface="Franklin Gothic Heavy" pitchFamily="34" charset="0"/>
                <a:ea typeface="Times New Roman"/>
              </a:rPr>
              <a:t>самонаучение</a:t>
            </a:r>
            <a:r>
              <a:rPr lang="ru-RU" sz="1800" dirty="0">
                <a:latin typeface="Franklin Gothic Heavy" pitchFamily="34" charset="0"/>
                <a:ea typeface="Times New Roman"/>
              </a:rPr>
              <a:t>) </a:t>
            </a:r>
            <a:endParaRPr lang="ru-RU" sz="1800" dirty="0" smtClean="0">
              <a:latin typeface="Franklin Gothic Heavy" pitchFamily="34" charset="0"/>
              <a:ea typeface="Times New Roman"/>
            </a:endParaRPr>
          </a:p>
          <a:p>
            <a:pPr lvl="0">
              <a:buClr>
                <a:srgbClr val="F07F09"/>
              </a:buClr>
              <a:buFont typeface="Wingdings" pitchFamily="2" charset="2"/>
              <a:buChar char="Ø"/>
            </a:pPr>
            <a:r>
              <a:rPr lang="ru-RU" sz="3200" b="1" dirty="0" err="1" smtClean="0">
                <a:solidFill>
                  <a:srgbClr val="C00000"/>
                </a:solidFill>
                <a:latin typeface="Franklin Gothic Heavy" pitchFamily="34" charset="0"/>
                <a:ea typeface="Times New Roman"/>
              </a:rPr>
              <a:t>самосозидание</a:t>
            </a:r>
            <a:r>
              <a:rPr lang="ru-RU" sz="32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Franklin Gothic Heavy" pitchFamily="34" charset="0"/>
                <a:ea typeface="Times New Roman"/>
              </a:rPr>
              <a:t> </a:t>
            </a:r>
            <a:r>
              <a:rPr lang="ru-RU" sz="2000" dirty="0">
                <a:latin typeface="Franklin Gothic Heavy" pitchFamily="34" charset="0"/>
                <a:ea typeface="Times New Roman"/>
              </a:rPr>
              <a:t>(в широком, как создание себя, </a:t>
            </a:r>
            <a:r>
              <a:rPr lang="ru-RU" sz="2000" u="sng" dirty="0" err="1">
                <a:latin typeface="Franklin Gothic Heavy" pitchFamily="34" charset="0"/>
                <a:ea typeface="Times New Roman"/>
              </a:rPr>
              <a:t>самостроительство</a:t>
            </a:r>
            <a:r>
              <a:rPr lang="ru-RU" sz="2000" dirty="0">
                <a:latin typeface="Franklin Gothic Heavy" pitchFamily="34" charset="0"/>
                <a:ea typeface="Times New Roman"/>
              </a:rPr>
              <a:t>). </a:t>
            </a:r>
            <a:endParaRPr lang="ru-RU" sz="2000" dirty="0" smtClean="0">
              <a:latin typeface="Franklin Gothic Heavy" pitchFamily="34" charset="0"/>
              <a:ea typeface="Times New Roman"/>
            </a:endParaRPr>
          </a:p>
          <a:p>
            <a:pPr lvl="0" algn="ctr">
              <a:buClr>
                <a:srgbClr val="F07F09"/>
              </a:buClr>
            </a:pPr>
            <a:r>
              <a:rPr lang="ru-RU" sz="3200" dirty="0" smtClean="0">
                <a:solidFill>
                  <a:srgbClr val="C00000"/>
                </a:solidFill>
                <a:latin typeface="Franklin Gothic Heavy" pitchFamily="34" charset="0"/>
                <a:ea typeface="Times New Roman"/>
              </a:rPr>
              <a:t>Саморазвитие</a:t>
            </a:r>
            <a:r>
              <a:rPr lang="ru-RU" sz="32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Franklin Gothic Heavy" pitchFamily="34" charset="0"/>
                <a:ea typeface="Times New Roman"/>
              </a:rPr>
              <a:t> </a:t>
            </a:r>
            <a:r>
              <a:rPr lang="ru-RU" sz="3200" dirty="0">
                <a:solidFill>
                  <a:schemeClr val="accent1"/>
                </a:solidFill>
                <a:latin typeface="Franklin Gothic Heavy" pitchFamily="34" charset="0"/>
                <a:ea typeface="Times New Roman"/>
              </a:rPr>
              <a:t>– </a:t>
            </a:r>
            <a:endParaRPr lang="ru-RU" sz="3200" dirty="0" smtClean="0">
              <a:solidFill>
                <a:schemeClr val="accent1"/>
              </a:solidFill>
              <a:latin typeface="Franklin Gothic Heavy" pitchFamily="34" charset="0"/>
              <a:ea typeface="Times New Roman"/>
            </a:endParaRPr>
          </a:p>
          <a:p>
            <a:pPr lvl="0" algn="ctr">
              <a:buClr>
                <a:srgbClr val="F07F09"/>
              </a:buClr>
              <a:buNone/>
            </a:pPr>
            <a:r>
              <a:rPr lang="ru-RU" sz="3200" dirty="0" smtClean="0">
                <a:latin typeface="Franklin Gothic Heavy" pitchFamily="34" charset="0"/>
                <a:ea typeface="Times New Roman"/>
              </a:rPr>
              <a:t>это </a:t>
            </a:r>
            <a:r>
              <a:rPr lang="ru-RU" sz="3200" dirty="0">
                <a:latin typeface="Franklin Gothic Heavy" pitchFamily="34" charset="0"/>
                <a:ea typeface="Times New Roman"/>
              </a:rPr>
              <a:t>результат профессионального творчества, а не прироста знаний, умений и навыков.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3734180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0" y="539750"/>
            <a:ext cx="10474325" cy="6318250"/>
          </a:xfrm>
        </p:spPr>
        <p:txBody>
          <a:bodyPr>
            <a:normAutofit/>
          </a:bodyPr>
          <a:lstStyle/>
          <a:p>
            <a:pPr marL="0" lvl="0" indent="0" algn="ctr">
              <a:buClr>
                <a:srgbClr val="F07F09"/>
              </a:buClr>
              <a:buNone/>
            </a:pPr>
            <a:r>
              <a:rPr lang="ru-RU" sz="4400" dirty="0" smtClean="0">
                <a:solidFill>
                  <a:schemeClr val="accent1"/>
                </a:solidFill>
                <a:latin typeface="Franklin Gothic Heavy" pitchFamily="34" charset="0"/>
                <a:ea typeface="Times New Roman"/>
              </a:rPr>
              <a:t>Профессиональный </a:t>
            </a:r>
            <a:r>
              <a:rPr lang="ru-RU" sz="4400" dirty="0">
                <a:solidFill>
                  <a:schemeClr val="accent1"/>
                </a:solidFill>
                <a:latin typeface="Franklin Gothic Heavy" pitchFamily="34" charset="0"/>
                <a:ea typeface="Times New Roman"/>
              </a:rPr>
              <a:t>рост </a:t>
            </a:r>
            <a:r>
              <a:rPr lang="ru-RU" sz="4400" dirty="0" smtClean="0">
                <a:solidFill>
                  <a:schemeClr val="accent1"/>
                </a:solidFill>
                <a:latin typeface="Franklin Gothic Heavy" pitchFamily="34" charset="0"/>
                <a:ea typeface="Times New Roman"/>
              </a:rPr>
              <a:t>педагога – поиск </a:t>
            </a:r>
            <a:r>
              <a:rPr lang="ru-RU" sz="4400" u="sng" dirty="0">
                <a:solidFill>
                  <a:schemeClr val="accent1"/>
                </a:solidFill>
                <a:latin typeface="Franklin Gothic Heavy" pitchFamily="34" charset="0"/>
                <a:ea typeface="Times New Roman"/>
              </a:rPr>
              <a:t>своего</a:t>
            </a:r>
            <a:r>
              <a:rPr lang="ru-RU" sz="4400" dirty="0">
                <a:solidFill>
                  <a:schemeClr val="accent1"/>
                </a:solidFill>
                <a:latin typeface="Franklin Gothic Heavy" pitchFamily="34" charset="0"/>
                <a:ea typeface="Times New Roman"/>
              </a:rPr>
              <a:t> пути, </a:t>
            </a:r>
            <a:r>
              <a:rPr lang="ru-RU" sz="4400" dirty="0" smtClean="0">
                <a:solidFill>
                  <a:schemeClr val="accent1"/>
                </a:solidFill>
                <a:latin typeface="Franklin Gothic Heavy" pitchFamily="34" charset="0"/>
                <a:ea typeface="Times New Roman"/>
              </a:rPr>
              <a:t>обретение </a:t>
            </a:r>
            <a:r>
              <a:rPr lang="ru-RU" sz="4400" u="sng" dirty="0">
                <a:solidFill>
                  <a:schemeClr val="accent1"/>
                </a:solidFill>
                <a:latin typeface="Franklin Gothic Heavy" pitchFamily="34" charset="0"/>
                <a:ea typeface="Times New Roman"/>
              </a:rPr>
              <a:t>собственного</a:t>
            </a:r>
            <a:r>
              <a:rPr lang="ru-RU" sz="4400" dirty="0">
                <a:solidFill>
                  <a:schemeClr val="accent1"/>
                </a:solidFill>
                <a:latin typeface="Franklin Gothic Heavy" pitchFamily="34" charset="0"/>
                <a:ea typeface="Times New Roman"/>
              </a:rPr>
              <a:t> голоса. </a:t>
            </a:r>
            <a:endParaRPr lang="ru-RU" sz="4400" dirty="0">
              <a:solidFill>
                <a:schemeClr val="accent1"/>
              </a:solidFill>
              <a:latin typeface="Franklin Gothic Heavy" pitchFamily="34" charset="0"/>
              <a:ea typeface="Times New Roman"/>
              <a:cs typeface="Times New Roman"/>
            </a:endParaRPr>
          </a:p>
          <a:p>
            <a:pPr marL="0" lvl="0" indent="0" algn="ctr">
              <a:lnSpc>
                <a:spcPct val="115000"/>
              </a:lnSpc>
              <a:spcAft>
                <a:spcPts val="1000"/>
              </a:spcAft>
              <a:buClr>
                <a:srgbClr val="F07F09"/>
              </a:buClr>
              <a:buNone/>
            </a:pPr>
            <a:endParaRPr lang="ru-RU" sz="4400" dirty="0" smtClean="0">
              <a:solidFill>
                <a:schemeClr val="accent2"/>
              </a:solidFill>
              <a:latin typeface="Franklin Gothic Heavy" pitchFamily="34" charset="0"/>
              <a:ea typeface="Times New Roman"/>
              <a:cs typeface="Times New Roman"/>
            </a:endParaRPr>
          </a:p>
          <a:p>
            <a:pPr marL="0" lvl="0" indent="0" algn="ctr">
              <a:lnSpc>
                <a:spcPct val="115000"/>
              </a:lnSpc>
              <a:spcAft>
                <a:spcPts val="1000"/>
              </a:spcAft>
              <a:buClr>
                <a:srgbClr val="F07F09"/>
              </a:buClr>
              <a:buNone/>
            </a:pPr>
            <a:r>
              <a:rPr lang="ru-RU" sz="4400" dirty="0" smtClean="0">
                <a:latin typeface="Franklin Gothic Heavy" pitchFamily="34" charset="0"/>
                <a:ea typeface="Times New Roman"/>
                <a:cs typeface="Times New Roman"/>
              </a:rPr>
              <a:t>Самообразование учителя</a:t>
            </a:r>
            <a:r>
              <a:rPr lang="ru-RU" sz="4400" dirty="0">
                <a:latin typeface="Franklin Gothic Heavy" pitchFamily="34" charset="0"/>
                <a:ea typeface="Times New Roman"/>
                <a:cs typeface="Times New Roman"/>
              </a:rPr>
              <a:t>, педагога </a:t>
            </a:r>
            <a:r>
              <a:rPr lang="ru-RU" sz="4400" dirty="0" smtClean="0">
                <a:latin typeface="Franklin Gothic Heavy" pitchFamily="34" charset="0"/>
                <a:ea typeface="Times New Roman"/>
                <a:cs typeface="Times New Roman"/>
              </a:rPr>
              <a:t>– </a:t>
            </a:r>
            <a:r>
              <a:rPr lang="ru-RU" sz="4400" dirty="0">
                <a:latin typeface="Franklin Gothic Heavy" pitchFamily="34" charset="0"/>
                <a:ea typeface="Times New Roman"/>
                <a:cs typeface="Times New Roman"/>
              </a:rPr>
              <a:t>основа его профессиональной </a:t>
            </a:r>
            <a:r>
              <a:rPr lang="ru-RU" sz="4400" dirty="0" smtClean="0">
                <a:latin typeface="Franklin Gothic Heavy" pitchFamily="34" charset="0"/>
                <a:ea typeface="Times New Roman"/>
                <a:cs typeface="Times New Roman"/>
              </a:rPr>
              <a:t>компетентности</a:t>
            </a:r>
          </a:p>
          <a:p>
            <a:pPr marL="0" lvl="0" indent="0">
              <a:lnSpc>
                <a:spcPct val="115000"/>
              </a:lnSpc>
              <a:spcAft>
                <a:spcPts val="1000"/>
              </a:spcAft>
              <a:buClr>
                <a:srgbClr val="F07F09"/>
              </a:buClr>
              <a:buNone/>
            </a:pPr>
            <a:endParaRPr lang="ru-RU" sz="4400" dirty="0" smtClean="0">
              <a:solidFill>
                <a:schemeClr val="accent2"/>
              </a:solidFill>
              <a:latin typeface="Franklin Gothic Heavy" pitchFamily="34" charset="0"/>
              <a:ea typeface="Times New Roman"/>
              <a:cs typeface="Times New Roman"/>
            </a:endParaRPr>
          </a:p>
          <a:p>
            <a:pPr marL="0" lvl="0" indent="0">
              <a:lnSpc>
                <a:spcPct val="115000"/>
              </a:lnSpc>
              <a:spcAft>
                <a:spcPts val="1000"/>
              </a:spcAft>
              <a:buClr>
                <a:srgbClr val="F07F09"/>
              </a:buClr>
              <a:buNone/>
            </a:pPr>
            <a:endParaRPr lang="ru-RU" sz="4400" dirty="0">
              <a:solidFill>
                <a:schemeClr val="accent2"/>
              </a:solidFill>
              <a:latin typeface="Franklin Gothic Heavy" pitchFamily="34" charset="0"/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79890423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0" y="193675"/>
            <a:ext cx="9604375" cy="652462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600" dirty="0">
                <a:solidFill>
                  <a:srgbClr val="C00000"/>
                </a:solidFill>
                <a:latin typeface="Franklin Gothic Heavy" pitchFamily="34" charset="0"/>
              </a:rPr>
              <a:t>Составляющие процесса самообразования учителя: </a:t>
            </a:r>
          </a:p>
          <a:p>
            <a:r>
              <a:rPr lang="ru-RU" sz="1900" dirty="0" smtClean="0">
                <a:latin typeface="Franklin Gothic Heavy" pitchFamily="34" charset="0"/>
              </a:rPr>
              <a:t> </a:t>
            </a:r>
            <a:r>
              <a:rPr lang="ru-RU" sz="1900" dirty="0">
                <a:latin typeface="Franklin Gothic Heavy" pitchFamily="34" charset="0"/>
              </a:rPr>
              <a:t>Изучать и внедрять новые педагогические технологии, формы, методы и приёмы обучения; </a:t>
            </a:r>
          </a:p>
          <a:p>
            <a:r>
              <a:rPr lang="ru-RU" sz="1900" dirty="0" smtClean="0">
                <a:latin typeface="Franklin Gothic Heavy" pitchFamily="34" charset="0"/>
              </a:rPr>
              <a:t> </a:t>
            </a:r>
            <a:r>
              <a:rPr lang="ru-RU" sz="1900" dirty="0">
                <a:latin typeface="Franklin Gothic Heavy" pitchFamily="34" charset="0"/>
              </a:rPr>
              <a:t>Посещать уроки коллег и участвовать в обмене опытом; </a:t>
            </a:r>
          </a:p>
          <a:p>
            <a:r>
              <a:rPr lang="ru-RU" sz="1900" dirty="0" smtClean="0">
                <a:latin typeface="Franklin Gothic Heavy" pitchFamily="34" charset="0"/>
              </a:rPr>
              <a:t> </a:t>
            </a:r>
            <a:r>
              <a:rPr lang="ru-RU" sz="1900" dirty="0">
                <a:latin typeface="Franklin Gothic Heavy" pitchFamily="34" charset="0"/>
              </a:rPr>
              <a:t>Периодически проводить самоанализ своей профессиональной деятельности;</a:t>
            </a:r>
          </a:p>
          <a:p>
            <a:r>
              <a:rPr lang="ru-RU" sz="1900" dirty="0" smtClean="0">
                <a:latin typeface="Franklin Gothic Heavy" pitchFamily="34" charset="0"/>
              </a:rPr>
              <a:t> </a:t>
            </a:r>
            <a:r>
              <a:rPr lang="ru-RU" sz="1900" dirty="0">
                <a:latin typeface="Franklin Gothic Heavy" pitchFamily="34" charset="0"/>
              </a:rPr>
              <a:t>Совершенствовать свои знания в области классической и современной педагогики и психологии; </a:t>
            </a:r>
          </a:p>
          <a:p>
            <a:r>
              <a:rPr lang="ru-RU" sz="1900" dirty="0" smtClean="0">
                <a:latin typeface="Franklin Gothic Heavy" pitchFamily="34" charset="0"/>
              </a:rPr>
              <a:t> </a:t>
            </a:r>
            <a:r>
              <a:rPr lang="ru-RU" sz="1900" dirty="0">
                <a:latin typeface="Franklin Gothic Heavy" pitchFamily="34" charset="0"/>
              </a:rPr>
              <a:t>Повышать уровень своей эрудиции правовой и общей культуры.</a:t>
            </a:r>
          </a:p>
          <a:p>
            <a:r>
              <a:rPr lang="ru-RU" sz="1900" dirty="0" smtClean="0">
                <a:latin typeface="Franklin Gothic Heavy" pitchFamily="34" charset="0"/>
              </a:rPr>
              <a:t> </a:t>
            </a:r>
            <a:r>
              <a:rPr lang="ru-RU" sz="1900" dirty="0">
                <a:latin typeface="Franklin Gothic Heavy" pitchFamily="34" charset="0"/>
              </a:rPr>
              <a:t>Чтение конкретных педагогических изданий; </a:t>
            </a:r>
          </a:p>
          <a:p>
            <a:r>
              <a:rPr lang="ru-RU" sz="1900" dirty="0" smtClean="0">
                <a:latin typeface="Franklin Gothic Heavy" pitchFamily="34" charset="0"/>
              </a:rPr>
              <a:t> </a:t>
            </a:r>
            <a:r>
              <a:rPr lang="ru-RU" sz="1900" dirty="0">
                <a:latin typeface="Franklin Gothic Heavy" pitchFamily="34" charset="0"/>
              </a:rPr>
              <a:t>Чтение методической, педагогической и предметной литературы; </a:t>
            </a:r>
          </a:p>
          <a:p>
            <a:r>
              <a:rPr lang="ru-RU" sz="1900" dirty="0" smtClean="0">
                <a:latin typeface="Franklin Gothic Heavy" pitchFamily="34" charset="0"/>
              </a:rPr>
              <a:t> </a:t>
            </a:r>
            <a:r>
              <a:rPr lang="ru-RU" sz="1900" dirty="0">
                <a:latin typeface="Franklin Gothic Heavy" pitchFamily="34" charset="0"/>
              </a:rPr>
              <a:t>Обзор в Интернете информации по преподаваемому предмету, педагогике, психологии, педагогическим технологиям </a:t>
            </a:r>
          </a:p>
          <a:p>
            <a:r>
              <a:rPr lang="ru-RU" sz="1900" dirty="0" smtClean="0">
                <a:latin typeface="Franklin Gothic Heavy" pitchFamily="34" charset="0"/>
              </a:rPr>
              <a:t> </a:t>
            </a:r>
            <a:r>
              <a:rPr lang="ru-RU" sz="1900" dirty="0">
                <a:latin typeface="Franklin Gothic Heavy" pitchFamily="34" charset="0"/>
              </a:rPr>
              <a:t>Решение тестов, упражнений и других заданий по своему предмету повышенной сложности или нестандартной формы; </a:t>
            </a:r>
          </a:p>
          <a:p>
            <a:r>
              <a:rPr lang="ru-RU" sz="1900" dirty="0" smtClean="0">
                <a:latin typeface="Franklin Gothic Heavy" pitchFamily="34" charset="0"/>
              </a:rPr>
              <a:t> </a:t>
            </a:r>
            <a:r>
              <a:rPr lang="ru-RU" sz="1900" dirty="0">
                <a:latin typeface="Franklin Gothic Heavy" pitchFamily="34" charset="0"/>
              </a:rPr>
              <a:t>Посещение семинаров, тренингов, конференций, уроков коллег; </a:t>
            </a:r>
          </a:p>
          <a:p>
            <a:r>
              <a:rPr lang="ru-RU" sz="1900" dirty="0" smtClean="0">
                <a:latin typeface="Franklin Gothic Heavy" pitchFamily="34" charset="0"/>
              </a:rPr>
              <a:t> </a:t>
            </a:r>
            <a:r>
              <a:rPr lang="ru-RU" sz="1900" dirty="0">
                <a:latin typeface="Franklin Gothic Heavy" pitchFamily="34" charset="0"/>
              </a:rPr>
              <a:t>Систематическое прохождение курсов повышения квалификации; </a:t>
            </a:r>
          </a:p>
          <a:p>
            <a:r>
              <a:rPr lang="ru-RU" sz="1900" dirty="0" smtClean="0">
                <a:latin typeface="Franklin Gothic Heavy" pitchFamily="34" charset="0"/>
              </a:rPr>
              <a:t> </a:t>
            </a:r>
            <a:r>
              <a:rPr lang="ru-RU" sz="1900" dirty="0">
                <a:latin typeface="Franklin Gothic Heavy" pitchFamily="34" charset="0"/>
              </a:rPr>
              <a:t>Проведение открытых уроков для анализа со стороны коллег; </a:t>
            </a:r>
          </a:p>
          <a:p>
            <a:r>
              <a:rPr lang="ru-RU" sz="1900" dirty="0" smtClean="0">
                <a:latin typeface="Franklin Gothic Heavy" pitchFamily="34" charset="0"/>
              </a:rPr>
              <a:t> </a:t>
            </a:r>
            <a:r>
              <a:rPr lang="ru-RU" sz="1900" dirty="0">
                <a:latin typeface="Franklin Gothic Heavy" pitchFamily="34" charset="0"/>
              </a:rPr>
              <a:t>Изучение информационно-компьютерных технологий.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7543025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0" y="665163"/>
            <a:ext cx="9794875" cy="5859462"/>
          </a:xfrm>
        </p:spPr>
        <p:txBody>
          <a:bodyPr>
            <a:normAutofit fontScale="55000" lnSpcReduction="20000"/>
          </a:bodyPr>
          <a:lstStyle/>
          <a:p>
            <a:pPr marL="0" indent="0" algn="ctr">
              <a:buNone/>
            </a:pPr>
            <a:r>
              <a:rPr lang="ru-RU" sz="5800" dirty="0">
                <a:solidFill>
                  <a:srgbClr val="C00000"/>
                </a:solidFill>
                <a:latin typeface="Franklin Gothic Heavy" pitchFamily="34" charset="0"/>
              </a:rPr>
              <a:t>Самообразование будет продуктивным, если: </a:t>
            </a:r>
          </a:p>
          <a:p>
            <a:r>
              <a:rPr lang="ru-RU" sz="4400" dirty="0">
                <a:latin typeface="Franklin Gothic Heavy" pitchFamily="34" charset="0"/>
              </a:rPr>
              <a:t>Реализуется потребность педагога к собственному развитию и саморазвитию; </a:t>
            </a:r>
          </a:p>
          <a:p>
            <a:r>
              <a:rPr lang="ru-RU" sz="4400" dirty="0">
                <a:latin typeface="Franklin Gothic Heavy" pitchFamily="34" charset="0"/>
              </a:rPr>
              <a:t>Педагог владеет способами самопознания и самоанализа педагогического опыта; </a:t>
            </a:r>
            <a:endParaRPr lang="ru-RU" sz="4400" dirty="0" smtClean="0">
              <a:latin typeface="Franklin Gothic Heavy" pitchFamily="34" charset="0"/>
            </a:endParaRPr>
          </a:p>
          <a:p>
            <a:r>
              <a:rPr lang="ru-RU" sz="4400" dirty="0" smtClean="0">
                <a:latin typeface="Franklin Gothic Heavy" pitchFamily="34" charset="0"/>
              </a:rPr>
              <a:t>Педагогический </a:t>
            </a:r>
            <a:r>
              <a:rPr lang="ru-RU" sz="4400" dirty="0">
                <a:latin typeface="Franklin Gothic Heavy" pitchFamily="34" charset="0"/>
              </a:rPr>
              <a:t>опыт является фактором изменения образовательной ситуации; </a:t>
            </a:r>
          </a:p>
          <a:p>
            <a:r>
              <a:rPr lang="ru-RU" sz="4400" dirty="0">
                <a:latin typeface="Franklin Gothic Heavy" pitchFamily="34" charset="0"/>
              </a:rPr>
              <a:t>Педагог обладает развитой способностью к рефлексии (деятельности, направленной на осмысление собственных действий, анализ этой деятельности и формулирование выводов); </a:t>
            </a:r>
          </a:p>
          <a:p>
            <a:r>
              <a:rPr lang="ru-RU" sz="4400" dirty="0">
                <a:latin typeface="Franklin Gothic Heavy" pitchFamily="34" charset="0"/>
              </a:rPr>
              <a:t>Программа профессионального развития учителя включает в себя возможность исследовательской деятельности; </a:t>
            </a:r>
          </a:p>
          <a:p>
            <a:r>
              <a:rPr lang="ru-RU" sz="4400" dirty="0">
                <a:latin typeface="Franklin Gothic Heavy" pitchFamily="34" charset="0"/>
              </a:rPr>
              <a:t>Педагог обладает готовностью к педагогическому творчеству; </a:t>
            </a:r>
          </a:p>
          <a:p>
            <a:r>
              <a:rPr lang="ru-RU" sz="4400" dirty="0">
                <a:latin typeface="Franklin Gothic Heavy" pitchFamily="34" charset="0"/>
              </a:rPr>
              <a:t>Осуществляется взаимосвязь личностного и профессионального развития и саморазвития.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4120634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0" y="457200"/>
            <a:ext cx="8991600" cy="62150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400" dirty="0">
                <a:solidFill>
                  <a:srgbClr val="C00000"/>
                </a:solidFill>
                <a:latin typeface="Franklin Gothic Heavy" pitchFamily="34" charset="0"/>
              </a:rPr>
              <a:t>Результат самообразования: </a:t>
            </a:r>
          </a:p>
          <a:p>
            <a:r>
              <a:rPr lang="ru-RU" sz="2200" dirty="0" smtClean="0">
                <a:solidFill>
                  <a:schemeClr val="accent1"/>
                </a:solidFill>
                <a:latin typeface="Franklin Gothic Heavy" pitchFamily="34" charset="0"/>
              </a:rPr>
              <a:t> </a:t>
            </a:r>
            <a:r>
              <a:rPr lang="ru-RU" sz="2400" dirty="0">
                <a:latin typeface="Franklin Gothic Heavy" pitchFamily="34" charset="0"/>
              </a:rPr>
              <a:t>Повышение качества преподаваемого предмета </a:t>
            </a:r>
          </a:p>
          <a:p>
            <a:r>
              <a:rPr lang="ru-RU" sz="2400" dirty="0" smtClean="0">
                <a:latin typeface="Franklin Gothic Heavy" pitchFamily="34" charset="0"/>
              </a:rPr>
              <a:t> </a:t>
            </a:r>
            <a:r>
              <a:rPr lang="ru-RU" sz="2400" dirty="0">
                <a:latin typeface="Franklin Gothic Heavy" pitchFamily="34" charset="0"/>
              </a:rPr>
              <a:t>Разработанные или изданные методические пособия, статьи, учебники, программы и т. д. - </a:t>
            </a:r>
            <a:r>
              <a:rPr lang="ru-RU" sz="2400" dirty="0" smtClean="0">
                <a:latin typeface="Franklin Gothic Heavy" pitchFamily="34" charset="0"/>
              </a:rPr>
              <a:t>доклады</a:t>
            </a:r>
            <a:r>
              <a:rPr lang="ru-RU" sz="2400" dirty="0">
                <a:latin typeface="Franklin Gothic Heavy" pitchFamily="34" charset="0"/>
              </a:rPr>
              <a:t>, выступления; </a:t>
            </a:r>
          </a:p>
          <a:p>
            <a:r>
              <a:rPr lang="ru-RU" sz="2400" dirty="0" smtClean="0">
                <a:latin typeface="Franklin Gothic Heavy" pitchFamily="34" charset="0"/>
              </a:rPr>
              <a:t> </a:t>
            </a:r>
            <a:r>
              <a:rPr lang="ru-RU" sz="2400" dirty="0">
                <a:latin typeface="Franklin Gothic Heavy" pitchFamily="34" charset="0"/>
              </a:rPr>
              <a:t>Разработка новых форм, методов и приёмов обучения; </a:t>
            </a:r>
          </a:p>
          <a:p>
            <a:r>
              <a:rPr lang="ru-RU" sz="2400" dirty="0" smtClean="0">
                <a:latin typeface="Franklin Gothic Heavy" pitchFamily="34" charset="0"/>
              </a:rPr>
              <a:t> </a:t>
            </a:r>
            <a:r>
              <a:rPr lang="ru-RU" sz="2400" dirty="0">
                <a:latin typeface="Franklin Gothic Heavy" pitchFamily="34" charset="0"/>
              </a:rPr>
              <a:t>Разработка дидактических материалов, тестов, наглядностей; </a:t>
            </a:r>
          </a:p>
          <a:p>
            <a:r>
              <a:rPr lang="ru-RU" sz="2400" dirty="0" smtClean="0">
                <a:latin typeface="Franklin Gothic Heavy" pitchFamily="34" charset="0"/>
              </a:rPr>
              <a:t> </a:t>
            </a:r>
            <a:r>
              <a:rPr lang="ru-RU" sz="2400" dirty="0">
                <a:latin typeface="Franklin Gothic Heavy" pitchFamily="34" charset="0"/>
              </a:rPr>
              <a:t>Выработка методических рекомендаций по применению новых технологий, в том числе и ИКТ; </a:t>
            </a:r>
          </a:p>
          <a:p>
            <a:r>
              <a:rPr lang="ru-RU" sz="2400" dirty="0" smtClean="0">
                <a:latin typeface="Franklin Gothic Heavy" pitchFamily="34" charset="0"/>
              </a:rPr>
              <a:t> </a:t>
            </a:r>
            <a:r>
              <a:rPr lang="ru-RU" sz="2400" dirty="0">
                <a:latin typeface="Franklin Gothic Heavy" pitchFamily="34" charset="0"/>
              </a:rPr>
              <a:t>Разработка и проведение открытых уроков по собственным, новаторским </a:t>
            </a:r>
            <a:r>
              <a:rPr lang="ru-RU" sz="2400" dirty="0" smtClean="0">
                <a:latin typeface="Franklin Gothic Heavy" pitchFamily="34" charset="0"/>
              </a:rPr>
              <a:t>технологиям;   </a:t>
            </a:r>
            <a:endParaRPr lang="ru-RU" sz="2400" dirty="0">
              <a:latin typeface="Franklin Gothic Heavy" pitchFamily="34" charset="0"/>
            </a:endParaRPr>
          </a:p>
          <a:p>
            <a:r>
              <a:rPr lang="ru-RU" sz="2400" dirty="0" smtClean="0">
                <a:latin typeface="Franklin Gothic Heavy" pitchFamily="34" charset="0"/>
              </a:rPr>
              <a:t> </a:t>
            </a:r>
            <a:r>
              <a:rPr lang="ru-RU" sz="2400" dirty="0">
                <a:latin typeface="Franklin Gothic Heavy" pitchFamily="34" charset="0"/>
              </a:rPr>
              <a:t>Проведение семинаров, мастер-классов, обобщение опыта по исследуемой </a:t>
            </a:r>
            <a:r>
              <a:rPr lang="ru-RU" sz="2400" dirty="0" smtClean="0">
                <a:latin typeface="Franklin Gothic Heavy" pitchFamily="34" charset="0"/>
              </a:rPr>
              <a:t>проблеме.</a:t>
            </a:r>
            <a:endParaRPr lang="ru-RU" sz="2400" dirty="0">
              <a:latin typeface="Franklin Gothic Heavy" pitchFamily="34" charset="0"/>
            </a:endParaRP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9099733" y="731520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6775738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0" y="698500"/>
            <a:ext cx="9578975" cy="6034088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15000"/>
              </a:lnSpc>
              <a:buNone/>
            </a:pPr>
            <a:r>
              <a:rPr lang="ru-RU" sz="2800" dirty="0" smtClean="0">
                <a:solidFill>
                  <a:srgbClr val="C00000"/>
                </a:solidFill>
                <a:latin typeface="Franklin Gothic Heavy" pitchFamily="34" charset="0"/>
                <a:ea typeface="Times New Roman"/>
                <a:cs typeface="Times New Roman"/>
              </a:rPr>
              <a:t>План </a:t>
            </a:r>
            <a:r>
              <a:rPr lang="ru-RU" sz="2800" dirty="0">
                <a:solidFill>
                  <a:srgbClr val="C00000"/>
                </a:solidFill>
                <a:latin typeface="Franklin Gothic Heavy" pitchFamily="34" charset="0"/>
                <a:ea typeface="Times New Roman"/>
                <a:cs typeface="Times New Roman"/>
              </a:rPr>
              <a:t>профессионального становления преподавателя, включает в себя следующие направленности: </a:t>
            </a:r>
            <a:endParaRPr lang="ru-RU" sz="2800" dirty="0">
              <a:solidFill>
                <a:srgbClr val="C00000"/>
              </a:solidFill>
              <a:latin typeface="Franklin Gothic Heavy" pitchFamily="34" charset="0"/>
              <a:ea typeface="Calibri"/>
              <a:cs typeface="Times New Roman"/>
            </a:endParaRPr>
          </a:p>
          <a:p>
            <a:pPr>
              <a:lnSpc>
                <a:spcPct val="115000"/>
              </a:lnSpc>
            </a:pPr>
            <a:r>
              <a:rPr lang="ru-RU" sz="2400" dirty="0" smtClean="0">
                <a:latin typeface="Franklin Gothic Heavy" pitchFamily="34" charset="0"/>
                <a:ea typeface="Times New Roman"/>
                <a:cs typeface="Times New Roman"/>
              </a:rPr>
              <a:t>исследование </a:t>
            </a:r>
            <a:r>
              <a:rPr lang="ru-RU" sz="2400" dirty="0">
                <a:latin typeface="Franklin Gothic Heavy" pitchFamily="34" charset="0"/>
                <a:ea typeface="Times New Roman"/>
                <a:cs typeface="Times New Roman"/>
              </a:rPr>
              <a:t>психолого-педагогической литературы;</a:t>
            </a:r>
            <a:endParaRPr lang="ru-RU" sz="2400" dirty="0">
              <a:latin typeface="Franklin Gothic Heavy" pitchFamily="34" charset="0"/>
              <a:ea typeface="Calibri"/>
              <a:cs typeface="Times New Roman"/>
            </a:endParaRPr>
          </a:p>
          <a:p>
            <a:pPr>
              <a:lnSpc>
                <a:spcPct val="115000"/>
              </a:lnSpc>
            </a:pPr>
            <a:r>
              <a:rPr lang="ru-RU" sz="2400" dirty="0" smtClean="0">
                <a:latin typeface="Franklin Gothic Heavy" pitchFamily="34" charset="0"/>
                <a:ea typeface="Times New Roman"/>
                <a:cs typeface="Times New Roman"/>
              </a:rPr>
              <a:t>исследование </a:t>
            </a:r>
            <a:r>
              <a:rPr lang="ru-RU" sz="2400" dirty="0">
                <a:latin typeface="Franklin Gothic Heavy" pitchFamily="34" charset="0"/>
                <a:ea typeface="Times New Roman"/>
                <a:cs typeface="Times New Roman"/>
              </a:rPr>
              <a:t>программно-методического обеспечения учебно-воспитательного процесса;</a:t>
            </a:r>
            <a:endParaRPr lang="ru-RU" sz="2400" dirty="0">
              <a:latin typeface="Franklin Gothic Heavy" pitchFamily="34" charset="0"/>
              <a:ea typeface="Calibri"/>
              <a:cs typeface="Times New Roman"/>
            </a:endParaRPr>
          </a:p>
          <a:p>
            <a:pPr>
              <a:lnSpc>
                <a:spcPct val="115000"/>
              </a:lnSpc>
            </a:pPr>
            <a:r>
              <a:rPr lang="ru-RU" sz="2400" dirty="0" smtClean="0">
                <a:latin typeface="Franklin Gothic Heavy" pitchFamily="34" charset="0"/>
                <a:ea typeface="Times New Roman"/>
                <a:cs typeface="Times New Roman"/>
              </a:rPr>
              <a:t>работа </a:t>
            </a:r>
            <a:r>
              <a:rPr lang="ru-RU" sz="2400" dirty="0">
                <a:latin typeface="Franklin Gothic Heavy" pitchFamily="34" charset="0"/>
                <a:ea typeface="Times New Roman"/>
                <a:cs typeface="Times New Roman"/>
              </a:rPr>
              <a:t>над темой самообразования; </a:t>
            </a:r>
            <a:endParaRPr lang="ru-RU" sz="2400" dirty="0">
              <a:latin typeface="Franklin Gothic Heavy" pitchFamily="34" charset="0"/>
              <a:ea typeface="Calibri"/>
              <a:cs typeface="Times New Roman"/>
            </a:endParaRPr>
          </a:p>
          <a:p>
            <a:pPr>
              <a:lnSpc>
                <a:spcPct val="115000"/>
              </a:lnSpc>
            </a:pPr>
            <a:r>
              <a:rPr lang="ru-RU" sz="2400" dirty="0" smtClean="0">
                <a:latin typeface="Franklin Gothic Heavy" pitchFamily="34" charset="0"/>
                <a:ea typeface="Times New Roman"/>
                <a:cs typeface="Times New Roman"/>
              </a:rPr>
              <a:t>участие </a:t>
            </a:r>
            <a:r>
              <a:rPr lang="ru-RU" sz="2400" dirty="0">
                <a:latin typeface="Franklin Gothic Heavy" pitchFamily="34" charset="0"/>
                <a:ea typeface="Times New Roman"/>
                <a:cs typeface="Times New Roman"/>
              </a:rPr>
              <a:t>в системе школьной методической работы; </a:t>
            </a:r>
            <a:endParaRPr lang="ru-RU" sz="2400" dirty="0">
              <a:latin typeface="Franklin Gothic Heavy" pitchFamily="34" charset="0"/>
              <a:ea typeface="Calibri"/>
              <a:cs typeface="Times New Roman"/>
            </a:endParaRPr>
          </a:p>
          <a:p>
            <a:pPr>
              <a:lnSpc>
                <a:spcPct val="115000"/>
              </a:lnSpc>
            </a:pPr>
            <a:r>
              <a:rPr lang="ru-RU" sz="2400" dirty="0" smtClean="0">
                <a:latin typeface="Franklin Gothic Heavy" pitchFamily="34" charset="0"/>
                <a:ea typeface="Times New Roman"/>
                <a:cs typeface="Times New Roman"/>
              </a:rPr>
              <a:t>обучение </a:t>
            </a:r>
            <a:r>
              <a:rPr lang="ru-RU" sz="2400" dirty="0">
                <a:latin typeface="Franklin Gothic Heavy" pitchFamily="34" charset="0"/>
                <a:ea typeface="Times New Roman"/>
                <a:cs typeface="Times New Roman"/>
              </a:rPr>
              <a:t>на курсах в системе повышения квалификации за пределами школы; </a:t>
            </a:r>
            <a:endParaRPr lang="ru-RU" sz="2400" dirty="0">
              <a:latin typeface="Franklin Gothic Heavy" pitchFamily="34" charset="0"/>
              <a:ea typeface="Calibri"/>
              <a:cs typeface="Times New Roman"/>
            </a:endParaRPr>
          </a:p>
          <a:p>
            <a:pPr>
              <a:lnSpc>
                <a:spcPct val="115000"/>
              </a:lnSpc>
            </a:pPr>
            <a:r>
              <a:rPr lang="ru-RU" sz="2400" dirty="0" smtClean="0">
                <a:latin typeface="Franklin Gothic Heavy" pitchFamily="34" charset="0"/>
                <a:ea typeface="Times New Roman"/>
                <a:cs typeface="Times New Roman"/>
              </a:rPr>
              <a:t>управление </a:t>
            </a:r>
            <a:r>
              <a:rPr lang="ru-RU" sz="2400" dirty="0">
                <a:latin typeface="Franklin Gothic Heavy" pitchFamily="34" charset="0"/>
                <a:ea typeface="Times New Roman"/>
                <a:cs typeface="Times New Roman"/>
              </a:rPr>
              <a:t>повышением квалификации остальных преподавателей.</a:t>
            </a:r>
            <a:r>
              <a:rPr lang="ru-RU" sz="2400" dirty="0">
                <a:solidFill>
                  <a:schemeClr val="accent1"/>
                </a:solidFill>
                <a:latin typeface="Franklin Gothic Heavy" pitchFamily="34" charset="0"/>
                <a:ea typeface="Times New Roman"/>
                <a:cs typeface="Times New Roman"/>
              </a:rPr>
              <a:t/>
            </a:r>
            <a:br>
              <a:rPr lang="ru-RU" sz="2400" dirty="0">
                <a:solidFill>
                  <a:schemeClr val="accent1"/>
                </a:solidFill>
                <a:latin typeface="Franklin Gothic Heavy" pitchFamily="34" charset="0"/>
                <a:ea typeface="Times New Roman"/>
                <a:cs typeface="Times New Roman"/>
              </a:rPr>
            </a:br>
            <a:endParaRPr lang="ru-RU" sz="2400" dirty="0">
              <a:solidFill>
                <a:schemeClr val="accent1"/>
              </a:solidFill>
              <a:latin typeface="Franklin Gothic Heavy" pitchFamily="34" charset="0"/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6026265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000">
        <p14:shred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593</TotalTime>
  <Words>681</Words>
  <Application>Microsoft Office PowerPoint</Application>
  <PresentationFormat>Произвольный</PresentationFormat>
  <Paragraphs>75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Изящная</vt:lpstr>
      <vt:lpstr>   МОТИВАЦИЯ ПРОФЕССИОНАЛЬНОГО РОСТА ПЕДАГОГОВ КАК СРЕДСТВО ПОВЫШЕНИЯ ЭФФЕКТИВНОЙ ДЕЯТЕЛЬНОСТИ ШКОЛЫ-ИНТЕРНАТА                    Выступление подготовила                               учитель –логопед                                Соловьева И.В.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История развития спортивной гимнастики в России.</dc:title>
  <dc:creator>ПК</dc:creator>
  <cp:lastModifiedBy>SoloveyPC</cp:lastModifiedBy>
  <cp:revision>35</cp:revision>
  <dcterms:created xsi:type="dcterms:W3CDTF">2016-02-05T14:10:15Z</dcterms:created>
  <dcterms:modified xsi:type="dcterms:W3CDTF">2021-03-18T17:54:25Z</dcterms:modified>
</cp:coreProperties>
</file>