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8" r:id="rId3"/>
    <p:sldId id="266" r:id="rId4"/>
    <p:sldId id="267" r:id="rId5"/>
    <p:sldId id="265" r:id="rId6"/>
    <p:sldId id="269" r:id="rId7"/>
    <p:sldId id="272" r:id="rId8"/>
    <p:sldId id="270" r:id="rId9"/>
    <p:sldId id="273" r:id="rId10"/>
    <p:sldId id="257" r:id="rId11"/>
    <p:sldId id="264" r:id="rId12"/>
    <p:sldId id="271" r:id="rId13"/>
    <p:sldId id="275" r:id="rId14"/>
    <p:sldId id="27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5CC6675C-F218-481A-82D8-453C620190E7}">
          <p14:sldIdLst>
            <p14:sldId id="256"/>
            <p14:sldId id="258"/>
            <p14:sldId id="266"/>
            <p14:sldId id="267"/>
            <p14:sldId id="265"/>
            <p14:sldId id="269"/>
            <p14:sldId id="272"/>
            <p14:sldId id="270"/>
            <p14:sldId id="273"/>
            <p14:sldId id="257"/>
            <p14:sldId id="264"/>
            <p14:sldId id="271"/>
            <p14:sldId id="275"/>
            <p14:sldId id="274"/>
          </p14:sldIdLst>
        </p14:section>
        <p14:section name="Раздел без заголовка" id="{9042CC1C-708D-470C-9C41-C3C0FEF17513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7DDB1F7-CCF5-4AEF-9E2F-62BEA7C59A7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C6A070B-9A8C-4228-88AA-7EF6D06242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93675"/>
            <a:ext cx="9158288" cy="63595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1200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sz="1200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1200" dirty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sz="1200" dirty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>МОТИВАЦИЯ ПРОФЕССИОНАЛЬНОГО РОСТА ПЕДАГОГОВ КАК СРЕДСТВО ПОВЫШЕНИЯ ЭФФЕКТИВНОЙ ДЕЯТЕЛЬНОСТИ ШКОЛЫ-ИНТЕРНАТА</a:t>
            </a:r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dirty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>               </a:t>
            </a:r>
            <a:r>
              <a:rPr lang="ru-RU" dirty="0" smtClean="0">
                <a:solidFill>
                  <a:srgbClr val="C00000"/>
                </a:solidFill>
                <a:latin typeface="Franklin Gothic Heavy" pitchFamily="34" charset="0"/>
              </a:rPr>
              <a:t>  </a:t>
            </a:r>
            <a:r>
              <a:rPr lang="ru-RU" sz="3100" i="1" dirty="0" smtClean="0">
                <a:latin typeface="Franklin Gothic Heavy" pitchFamily="34" charset="0"/>
              </a:rPr>
              <a:t>Выступление подготовила </a:t>
            </a:r>
            <a:br>
              <a:rPr lang="ru-RU" sz="3100" i="1" dirty="0" smtClean="0">
                <a:latin typeface="Franklin Gothic Heavy" pitchFamily="34" charset="0"/>
              </a:rPr>
            </a:br>
            <a:r>
              <a:rPr lang="ru-RU" sz="3100" i="1" dirty="0" smtClean="0">
                <a:latin typeface="Franklin Gothic Heavy" pitchFamily="34" charset="0"/>
              </a:rPr>
              <a:t>                             </a:t>
            </a:r>
            <a:r>
              <a:rPr lang="ru-RU" sz="3100" i="1" dirty="0" smtClean="0">
                <a:latin typeface="Franklin Gothic Heavy" pitchFamily="34" charset="0"/>
              </a:rPr>
              <a:t>учитель –логопед</a:t>
            </a:r>
            <a:br>
              <a:rPr lang="ru-RU" sz="3100" i="1" dirty="0" smtClean="0">
                <a:latin typeface="Franklin Gothic Heavy" pitchFamily="34" charset="0"/>
              </a:rPr>
            </a:br>
            <a:r>
              <a:rPr lang="ru-RU" sz="3100" i="1" dirty="0" smtClean="0">
                <a:latin typeface="Franklin Gothic Heavy" pitchFamily="34" charset="0"/>
              </a:rPr>
              <a:t>                               </a:t>
            </a:r>
            <a:r>
              <a:rPr lang="ru-RU" sz="3100" i="1" dirty="0" smtClean="0">
                <a:latin typeface="Franklin Gothic Heavy" pitchFamily="34" charset="0"/>
              </a:rPr>
              <a:t>Соловьева И.В.</a:t>
            </a:r>
            <a:r>
              <a:rPr lang="ru-RU" sz="3100" i="1" dirty="0" smtClean="0">
                <a:latin typeface="Franklin Gothic Heavy" pitchFamily="34" charset="0"/>
              </a:rPr>
              <a:t/>
            </a:r>
            <a:br>
              <a:rPr lang="ru-RU" sz="3100" i="1" dirty="0" smtClean="0">
                <a:latin typeface="Franklin Gothic Heavy" pitchFamily="34" charset="0"/>
              </a:rPr>
            </a:br>
            <a:endParaRPr lang="ru-RU" sz="3100" b="1" i="1" dirty="0">
              <a:solidFill>
                <a:srgbClr val="C00000"/>
              </a:solidFill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86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950913"/>
            <a:ext cx="8596313" cy="590708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Уровни профессионального развития </a:t>
            </a:r>
            <a:r>
              <a:rPr lang="ru-RU" sz="4000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педагога:</a:t>
            </a:r>
            <a:endParaRPr lang="ru-RU" sz="4000" dirty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i="1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            1</a:t>
            </a:r>
            <a:r>
              <a:rPr lang="ru-RU" sz="3200" i="1" dirty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. </a:t>
            </a:r>
            <a:r>
              <a:rPr lang="ru-RU" sz="3200" i="1" dirty="0">
                <a:latin typeface="Franklin Gothic Heavy" pitchFamily="34" charset="0"/>
                <a:ea typeface="Times New Roman"/>
                <a:cs typeface="Times New Roman"/>
              </a:rPr>
              <a:t>Педагогическая </a:t>
            </a: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умелость</a:t>
            </a:r>
            <a:endParaRPr lang="ru-RU" sz="3200" i="1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            2</a:t>
            </a:r>
            <a:r>
              <a:rPr lang="ru-RU" sz="3200" i="1" dirty="0">
                <a:latin typeface="Franklin Gothic Heavy" pitchFamily="34" charset="0"/>
                <a:ea typeface="Times New Roman"/>
                <a:cs typeface="Times New Roman"/>
              </a:rPr>
              <a:t>. Педагогическое </a:t>
            </a: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мастерство</a:t>
            </a:r>
            <a:endParaRPr lang="ru-RU" sz="3200" i="1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            3</a:t>
            </a:r>
            <a:r>
              <a:rPr lang="ru-RU" sz="3200" i="1" dirty="0">
                <a:latin typeface="Franklin Gothic Heavy" pitchFamily="34" charset="0"/>
                <a:ea typeface="Times New Roman"/>
                <a:cs typeface="Times New Roman"/>
              </a:rPr>
              <a:t>. Педагогическое </a:t>
            </a: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творчество</a:t>
            </a:r>
            <a:endParaRPr lang="ru-RU" sz="3200" i="1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            4</a:t>
            </a:r>
            <a:r>
              <a:rPr lang="ru-RU" sz="3200" i="1" dirty="0">
                <a:latin typeface="Franklin Gothic Heavy" pitchFamily="34" charset="0"/>
                <a:ea typeface="Times New Roman"/>
                <a:cs typeface="Times New Roman"/>
              </a:rPr>
              <a:t>. Педагогическое </a:t>
            </a:r>
            <a:r>
              <a:rPr lang="ru-RU" sz="3200" i="1" dirty="0" smtClean="0">
                <a:latin typeface="Franklin Gothic Heavy" pitchFamily="34" charset="0"/>
                <a:ea typeface="Times New Roman"/>
                <a:cs typeface="Times New Roman"/>
              </a:rPr>
              <a:t>новаторство</a:t>
            </a:r>
            <a:endParaRPr lang="ru-RU" sz="3200" i="1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472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36588"/>
            <a:ext cx="8596313" cy="554355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0" b="1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Пути профессионального развития педагога:</a:t>
            </a:r>
            <a:endParaRPr lang="ru-RU" sz="16000" b="1" dirty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9600" i="1" dirty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1. </a:t>
            </a: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Профессиональное самообразование и самовоспитание.</a:t>
            </a:r>
            <a:endParaRPr lang="ru-RU" sz="96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2. Повышение </a:t>
            </a:r>
            <a:r>
              <a:rPr lang="ru-RU" sz="9600" i="1" dirty="0" smtClean="0">
                <a:latin typeface="Franklin Gothic Heavy" pitchFamily="34" charset="0"/>
                <a:ea typeface="Times New Roman"/>
                <a:cs typeface="Times New Roman"/>
              </a:rPr>
              <a:t>квалификации.</a:t>
            </a:r>
            <a:endParaRPr lang="ru-RU" sz="96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3. Методическая работа в школе.</a:t>
            </a:r>
            <a:endParaRPr lang="ru-RU" sz="96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4. </a:t>
            </a:r>
            <a:r>
              <a:rPr lang="ru-RU" sz="9600" i="1" dirty="0" err="1">
                <a:latin typeface="Franklin Gothic Heavy" pitchFamily="34" charset="0"/>
                <a:ea typeface="Times New Roman"/>
                <a:cs typeface="Times New Roman"/>
              </a:rPr>
              <a:t>Инновационно</a:t>
            </a: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-педагогическая деятельность.</a:t>
            </a:r>
            <a:endParaRPr lang="ru-RU" sz="96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5. Участие в научно-педагогических исследованиях </a:t>
            </a:r>
            <a:r>
              <a:rPr lang="ru-RU" sz="9600" i="1" dirty="0" smtClean="0">
                <a:latin typeface="Franklin Gothic Heavy" pitchFamily="34" charset="0"/>
                <a:ea typeface="Times New Roman"/>
                <a:cs typeface="Times New Roman"/>
              </a:rPr>
              <a:t>(работа </a:t>
            </a:r>
            <a:r>
              <a:rPr lang="ru-RU" sz="9600" i="1" dirty="0">
                <a:latin typeface="Franklin Gothic Heavy" pitchFamily="34" charset="0"/>
                <a:ea typeface="Times New Roman"/>
                <a:cs typeface="Times New Roman"/>
              </a:rPr>
              <a:t>в составе экспериментальной группе под руководством ученого-педагога).</a:t>
            </a:r>
            <a:endParaRPr lang="ru-RU" sz="9600" i="1" dirty="0">
              <a:latin typeface="Franklin Gothic Heavy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148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732318"/>
            <a:ext cx="9150350" cy="5999162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Современный </a:t>
            </a:r>
            <a:r>
              <a:rPr lang="ru-RU" sz="3600" b="1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педагог должен обладать такими </a:t>
            </a:r>
            <a:r>
              <a:rPr lang="ru-RU" sz="3600" b="1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факторами </a:t>
            </a:r>
            <a:r>
              <a:rPr lang="ru-RU" sz="3600" b="1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как:</a:t>
            </a:r>
            <a:endParaRPr lang="ru-RU" sz="3600" b="1" dirty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3200" i="1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 </a:t>
            </a:r>
            <a:r>
              <a:rPr lang="ru-RU" sz="4000" i="1" dirty="0">
                <a:latin typeface="Franklin Gothic Heavy" pitchFamily="34" charset="0"/>
                <a:ea typeface="Times New Roman"/>
                <a:cs typeface="Times New Roman"/>
              </a:rPr>
              <a:t>профессиональное и личностное развитие; </a:t>
            </a:r>
            <a:endParaRPr lang="ru-RU" sz="40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4000" i="1" dirty="0" smtClean="0">
                <a:latin typeface="Franklin Gothic Heavy" pitchFamily="34" charset="0"/>
                <a:ea typeface="Times New Roman"/>
                <a:cs typeface="Times New Roman"/>
              </a:rPr>
              <a:t> </a:t>
            </a:r>
            <a:r>
              <a:rPr lang="ru-RU" sz="4000" i="1" dirty="0">
                <a:latin typeface="Franklin Gothic Heavy" pitchFamily="34" charset="0"/>
                <a:ea typeface="Times New Roman"/>
                <a:cs typeface="Times New Roman"/>
              </a:rPr>
              <a:t>повышение профессиональной компетентности;</a:t>
            </a:r>
            <a:endParaRPr lang="ru-RU" sz="4000" i="1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4000" i="1" dirty="0" smtClean="0">
                <a:latin typeface="Franklin Gothic Heavy" pitchFamily="34" charset="0"/>
                <a:ea typeface="Times New Roman"/>
                <a:cs typeface="Times New Roman"/>
              </a:rPr>
              <a:t> </a:t>
            </a:r>
            <a:r>
              <a:rPr lang="ru-RU" sz="4000" i="1" dirty="0">
                <a:latin typeface="Franklin Gothic Heavy" pitchFamily="34" charset="0"/>
                <a:ea typeface="Times New Roman"/>
                <a:cs typeface="Times New Roman"/>
              </a:rPr>
              <a:t>возможность творческой </a:t>
            </a:r>
            <a:r>
              <a:rPr lang="ru-RU" sz="4000" i="1" dirty="0" smtClean="0">
                <a:latin typeface="Franklin Gothic Heavy" pitchFamily="34" charset="0"/>
                <a:ea typeface="Times New Roman"/>
                <a:cs typeface="Times New Roman"/>
              </a:rPr>
              <a:t>работы. </a:t>
            </a:r>
            <a:endParaRPr lang="ru-RU" sz="4000" i="1" dirty="0">
              <a:latin typeface="Franklin Gothic Heavy" pitchFamily="34" charset="0"/>
              <a:ea typeface="Calibri"/>
              <a:cs typeface="Times New Roman"/>
            </a:endParaRPr>
          </a:p>
          <a:p>
            <a:endParaRPr lang="ru-RU" dirty="0">
              <a:solidFill>
                <a:schemeClr val="accent1"/>
              </a:solidFill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275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706438"/>
            <a:ext cx="8859838" cy="5416550"/>
          </a:xfrm>
        </p:spPr>
        <p:txBody>
          <a:bodyPr>
            <a:normAutofit lnSpcReduction="10000"/>
          </a:bodyPr>
          <a:lstStyle/>
          <a:p>
            <a:pPr indent="0" algn="ctr">
              <a:lnSpc>
                <a:spcPct val="115000"/>
              </a:lnSpc>
              <a:buNone/>
            </a:pPr>
            <a:r>
              <a:rPr lang="ru-RU" sz="3200" b="1" u="sng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Arial"/>
              </a:rPr>
              <a:t>Профессионально-личностное </a:t>
            </a:r>
            <a:r>
              <a:rPr lang="ru-RU" sz="3200" b="1" u="sng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Arial"/>
              </a:rPr>
              <a:t>развитие педагогического работника</a:t>
            </a:r>
            <a:r>
              <a:rPr lang="ru-RU" sz="3200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Arial"/>
              </a:rPr>
              <a:t> </a:t>
            </a:r>
            <a:endParaRPr lang="ru-RU" sz="3200" dirty="0" smtClean="0">
              <a:solidFill>
                <a:srgbClr val="C00000"/>
              </a:solidFill>
              <a:latin typeface="Franklin Gothic Heavy" pitchFamily="34" charset="0"/>
              <a:ea typeface="Times New Roman"/>
              <a:cs typeface="Arial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Arial"/>
              </a:rPr>
              <a:t>– </a:t>
            </a:r>
            <a:r>
              <a:rPr lang="ru-RU" sz="3200" dirty="0">
                <a:latin typeface="Franklin Gothic Heavy" pitchFamily="34" charset="0"/>
                <a:ea typeface="Times New Roman"/>
                <a:cs typeface="Arial"/>
              </a:rPr>
              <a:t>есть процесс перехода из стадии относительной пассивности в стадию активной и созидательной профессиональной деятельности, где важной установкой для педагога является ориентация на самообразование и саморазвитие в педагогическом, общекультурном и личностном планах. </a:t>
            </a:r>
            <a:endParaRPr lang="ru-RU" sz="3200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842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04838"/>
            <a:ext cx="8924925" cy="6032500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2600" b="1" u="sng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Педагог-мастер</a:t>
            </a:r>
            <a:r>
              <a:rPr lang="ru-RU" sz="2600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 </a:t>
            </a:r>
            <a:r>
              <a:rPr lang="ru-RU" sz="2600" dirty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– </a:t>
            </a:r>
            <a:r>
              <a:rPr lang="ru-RU" sz="2600" dirty="0">
                <a:latin typeface="Franklin Gothic Heavy" pitchFamily="34" charset="0"/>
                <a:ea typeface="Times New Roman"/>
                <a:cs typeface="Times New Roman"/>
              </a:rPr>
              <a:t>это высококвалифицированный специалист, обладающий глубокими знаниями педагогики и психологии, эффективно организующий образовательный процесс, результативно решающий педагогические задачи.</a:t>
            </a:r>
            <a:endParaRPr lang="ru-RU" sz="2600" dirty="0">
              <a:latin typeface="Franklin Gothic Heavy" pitchFamily="34" charset="0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600" b="1" u="sng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Педагогическое мастерство </a:t>
            </a:r>
            <a:r>
              <a:rPr lang="ru-RU" sz="2600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>– </a:t>
            </a:r>
            <a:r>
              <a:rPr lang="ru-RU" sz="2600" dirty="0" smtClean="0">
                <a:latin typeface="Franklin Gothic Heavy" pitchFamily="34" charset="0"/>
                <a:ea typeface="Times New Roman"/>
                <a:cs typeface="Times New Roman"/>
              </a:rPr>
              <a:t>доведенное </a:t>
            </a:r>
            <a:r>
              <a:rPr lang="ru-RU" sz="2600" dirty="0">
                <a:latin typeface="Franklin Gothic Heavy" pitchFamily="34" charset="0"/>
                <a:ea typeface="Times New Roman"/>
                <a:cs typeface="Times New Roman"/>
              </a:rPr>
              <a:t>педагогом до высокой степени </a:t>
            </a:r>
            <a:r>
              <a:rPr lang="ru-RU" sz="2600" dirty="0" smtClean="0">
                <a:latin typeface="Franklin Gothic Heavy" pitchFamily="34" charset="0"/>
                <a:ea typeface="Times New Roman"/>
                <a:cs typeface="Times New Roman"/>
              </a:rPr>
              <a:t>совершенства </a:t>
            </a:r>
            <a:r>
              <a:rPr lang="ru-RU" sz="2600" dirty="0">
                <a:latin typeface="Franklin Gothic Heavy" pitchFamily="34" charset="0"/>
                <a:ea typeface="Times New Roman"/>
                <a:cs typeface="Times New Roman"/>
              </a:rPr>
              <a:t>учебная и воспитательная умелость, которая проявляется в особой </a:t>
            </a:r>
            <a:r>
              <a:rPr lang="ru-RU" sz="2600" dirty="0" smtClean="0">
                <a:latin typeface="Franklin Gothic Heavy" pitchFamily="34" charset="0"/>
                <a:ea typeface="Times New Roman"/>
                <a:cs typeface="Times New Roman"/>
              </a:rPr>
              <a:t>«</a:t>
            </a:r>
            <a:r>
              <a:rPr lang="ru-RU" sz="2600" dirty="0" err="1" smtClean="0">
                <a:latin typeface="Franklin Gothic Heavy" pitchFamily="34" charset="0"/>
                <a:ea typeface="Times New Roman"/>
                <a:cs typeface="Times New Roman"/>
              </a:rPr>
              <a:t>отшлифованности</a:t>
            </a:r>
            <a:r>
              <a:rPr lang="ru-RU" sz="2600" dirty="0" smtClean="0">
                <a:latin typeface="Franklin Gothic Heavy" pitchFamily="34" charset="0"/>
                <a:ea typeface="Times New Roman"/>
                <a:cs typeface="Times New Roman"/>
              </a:rPr>
              <a:t>» </a:t>
            </a:r>
            <a:r>
              <a:rPr lang="ru-RU" sz="2600" dirty="0">
                <a:latin typeface="Franklin Gothic Heavy" pitchFamily="34" charset="0"/>
                <a:ea typeface="Times New Roman"/>
                <a:cs typeface="Times New Roman"/>
              </a:rPr>
              <a:t>методов и приемов применения психолого-педагогической теории на практике, благодаря чему обеспечивается высокая эффективность учебно-воспитательного процесса. </a:t>
            </a:r>
            <a:endParaRPr lang="ru-RU" sz="2600" dirty="0">
              <a:latin typeface="Franklin Gothic Heavy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4569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762000"/>
            <a:ext cx="8602663" cy="54054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i="1" dirty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Профессионализм</a:t>
            </a:r>
            <a:r>
              <a:rPr lang="ru-RU" sz="3600" i="1" dirty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 – </a:t>
            </a:r>
            <a:r>
              <a:rPr lang="ru-RU" sz="3600" i="1" dirty="0">
                <a:latin typeface="Franklin Gothic Heavy" pitchFamily="34" charset="0"/>
                <a:ea typeface="Calibri"/>
                <a:cs typeface="Times New Roman"/>
              </a:rPr>
              <a:t>степень овладения индивидом профессиональными </a:t>
            </a:r>
            <a:r>
              <a:rPr lang="ru-RU" sz="3600" i="1" dirty="0" smtClean="0">
                <a:latin typeface="Franklin Gothic Heavy" pitchFamily="34" charset="0"/>
                <a:ea typeface="Calibri"/>
                <a:cs typeface="Times New Roman"/>
              </a:rPr>
              <a:t>навыками.  </a:t>
            </a:r>
          </a:p>
          <a:p>
            <a:pPr marL="0" indent="0" algn="ctr">
              <a:buNone/>
            </a:pPr>
            <a:endParaRPr lang="ru-RU" sz="3600" i="1" dirty="0" smtClean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4000" i="1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Профессионал</a:t>
            </a:r>
            <a:r>
              <a:rPr lang="ru-RU" sz="3600" i="1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 </a:t>
            </a:r>
            <a:r>
              <a:rPr lang="ru-RU" sz="3600" i="1" dirty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– </a:t>
            </a:r>
            <a:r>
              <a:rPr lang="ru-RU" sz="3600" i="1" dirty="0">
                <a:latin typeface="Franklin Gothic Heavy" pitchFamily="34" charset="0"/>
                <a:ea typeface="Calibri"/>
                <a:cs typeface="Times New Roman"/>
              </a:rPr>
              <a:t>индивид, основное занятие которого является его профессией; специалист своего дела, имеющий соответствующую подготовку и квалификацию.</a:t>
            </a:r>
            <a:r>
              <a:rPr lang="ru-RU" sz="3600" dirty="0">
                <a:latin typeface="Franklin Gothic Heavy" pitchFamily="34" charset="0"/>
                <a:ea typeface="Calibri"/>
                <a:cs typeface="Times New Roman"/>
              </a:rPr>
              <a:t> </a:t>
            </a:r>
            <a:endParaRPr lang="ru-RU" sz="3600" dirty="0"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4603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914400"/>
            <a:ext cx="9807575" cy="5294313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F07F09"/>
              </a:buClr>
              <a:buNone/>
            </a:pPr>
            <a:r>
              <a:rPr lang="ru-RU" sz="3200" dirty="0" smtClean="0">
                <a:latin typeface="Franklin Gothic Heavy" pitchFamily="34" charset="0"/>
                <a:ea typeface="Calibri"/>
                <a:cs typeface="Times New Roman"/>
              </a:rPr>
              <a:t>Самый </a:t>
            </a:r>
            <a:r>
              <a:rPr lang="ru-RU" sz="3200" dirty="0">
                <a:latin typeface="Franklin Gothic Heavy" pitchFamily="34" charset="0"/>
                <a:ea typeface="Calibri"/>
                <a:cs typeface="Times New Roman"/>
              </a:rPr>
              <a:t>главный навык, который должен быть у каждого </a:t>
            </a:r>
            <a:r>
              <a:rPr lang="ru-RU" sz="3200" u="sng" dirty="0">
                <a:latin typeface="Franklin Gothic Heavy" pitchFamily="34" charset="0"/>
                <a:ea typeface="Calibri"/>
                <a:cs typeface="Times New Roman"/>
              </a:rPr>
              <a:t>высококвалифицированного </a:t>
            </a:r>
            <a:r>
              <a:rPr lang="ru-RU" sz="3200" u="sng" dirty="0" smtClean="0">
                <a:latin typeface="Franklin Gothic Heavy" pitchFamily="34" charset="0"/>
                <a:ea typeface="Calibri"/>
                <a:cs typeface="Times New Roman"/>
              </a:rPr>
              <a:t>специалиста</a:t>
            </a:r>
            <a:r>
              <a:rPr lang="ru-RU" sz="3200" dirty="0" smtClean="0">
                <a:latin typeface="Franklin Gothic Heavy" pitchFamily="34" charset="0"/>
                <a:ea typeface="Calibri"/>
                <a:cs typeface="Times New Roman"/>
              </a:rPr>
              <a:t> </a:t>
            </a:r>
            <a:r>
              <a:rPr lang="ru-RU" sz="3200" dirty="0">
                <a:latin typeface="Franklin Gothic Heavy" pitchFamily="34" charset="0"/>
                <a:ea typeface="Calibri"/>
                <a:cs typeface="Times New Roman"/>
              </a:rPr>
              <a:t>- это </a:t>
            </a:r>
            <a:endParaRPr lang="ru-RU" sz="3200" dirty="0" smtClean="0">
              <a:latin typeface="Franklin Gothic Heavy" pitchFamily="34" charset="0"/>
              <a:ea typeface="Calibri"/>
              <a:cs typeface="Times New Roman"/>
            </a:endParaRPr>
          </a:p>
          <a:p>
            <a:pPr marL="0" lvl="0" indent="0" algn="ctr">
              <a:buClr>
                <a:srgbClr val="F07F09"/>
              </a:buClr>
              <a:buNone/>
            </a:pPr>
            <a:r>
              <a:rPr lang="ru-RU" sz="4000" i="1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навык </a:t>
            </a:r>
            <a:r>
              <a:rPr lang="ru-RU" sz="4000" i="1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самообразования</a:t>
            </a:r>
            <a:r>
              <a:rPr lang="ru-RU" sz="3200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.</a:t>
            </a:r>
          </a:p>
          <a:p>
            <a:pPr marL="0" lvl="0" indent="0" algn="ctr">
              <a:buClr>
                <a:srgbClr val="F07F09"/>
              </a:buClr>
              <a:buNone/>
            </a:pPr>
            <a:endParaRPr lang="ru-RU" sz="3200" dirty="0" smtClean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 marL="0" lvl="0" indent="0">
              <a:buClr>
                <a:srgbClr val="F07F09"/>
              </a:buClr>
              <a:buNone/>
            </a:pPr>
            <a:r>
              <a:rPr lang="ru-RU" sz="3200" dirty="0" smtClean="0">
                <a:latin typeface="Franklin Gothic Heavy" pitchFamily="34" charset="0"/>
                <a:ea typeface="Calibri"/>
                <a:cs typeface="Times New Roman"/>
              </a:rPr>
              <a:t>К</a:t>
            </a:r>
            <a:r>
              <a:rPr lang="ru-RU" sz="3200" dirty="0" smtClean="0">
                <a:latin typeface="Franklin Gothic Heavy" pitchFamily="34" charset="0"/>
                <a:ea typeface="Calibri"/>
                <a:cs typeface="Times New Roman"/>
              </a:rPr>
              <a:t>. Д. Ушинский, говорил: </a:t>
            </a:r>
          </a:p>
          <a:p>
            <a:pPr marL="0" lvl="0" indent="0" algn="ctr">
              <a:buClr>
                <a:srgbClr val="F07F09"/>
              </a:buClr>
              <a:buNone/>
            </a:pPr>
            <a:r>
              <a:rPr lang="ru-RU" sz="4000" i="1" dirty="0" smtClean="0">
                <a:solidFill>
                  <a:srgbClr val="C00000"/>
                </a:solidFill>
                <a:latin typeface="Franklin Gothic Heavy" pitchFamily="34" charset="0"/>
                <a:ea typeface="Calibri"/>
                <a:cs typeface="Times New Roman"/>
              </a:rPr>
              <a:t>«Учитель живёт до тех пор, пока учится»</a:t>
            </a:r>
          </a:p>
          <a:p>
            <a:pPr algn="ctr"/>
            <a:endParaRPr lang="ru-RU" sz="3600" i="1" dirty="0">
              <a:solidFill>
                <a:schemeClr val="accent1"/>
              </a:solidFill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1378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4294967295"/>
          </p:nvPr>
        </p:nvSpPr>
        <p:spPr>
          <a:xfrm>
            <a:off x="0" y="728663"/>
            <a:ext cx="8475663" cy="6648450"/>
          </a:xfrm>
        </p:spPr>
        <p:txBody>
          <a:bodyPr/>
          <a:lstStyle/>
          <a:p>
            <a:pPr lvl="0" algn="ctr">
              <a:buClr>
                <a:srgbClr val="F07F09"/>
              </a:buClr>
            </a:pPr>
            <a:r>
              <a:rPr lang="ru-RU" sz="3200" b="1" dirty="0">
                <a:solidFill>
                  <a:srgbClr val="C00000"/>
                </a:solidFill>
                <a:latin typeface="Franklin Gothic Heavy" pitchFamily="34" charset="0"/>
                <a:ea typeface="Times New Roman"/>
              </a:rPr>
              <a:t>Самообразование</a:t>
            </a:r>
            <a:r>
              <a:rPr lang="ru-RU" sz="3200" dirty="0">
                <a:solidFill>
                  <a:srgbClr val="C00000"/>
                </a:solidFill>
                <a:latin typeface="Franklin Gothic Heavy" pitchFamily="34" charset="0"/>
                <a:ea typeface="Times New Roman"/>
              </a:rPr>
              <a:t> </a:t>
            </a:r>
            <a:endParaRPr lang="ru-RU" sz="3200" dirty="0" smtClean="0">
              <a:solidFill>
                <a:srgbClr val="C00000"/>
              </a:solidFill>
              <a:latin typeface="Franklin Gothic Heavy" pitchFamily="34" charset="0"/>
              <a:ea typeface="Times New Roman"/>
            </a:endParaRPr>
          </a:p>
          <a:p>
            <a:pPr lvl="0" algn="ctr">
              <a:buClr>
                <a:srgbClr val="F07F09"/>
              </a:buClr>
              <a:buNone/>
            </a:pPr>
            <a:r>
              <a:rPr lang="ru-RU" sz="2400" dirty="0" smtClean="0">
                <a:latin typeface="Franklin Gothic Heavy" pitchFamily="34" charset="0"/>
                <a:ea typeface="Times New Roman"/>
              </a:rPr>
              <a:t>можно </a:t>
            </a:r>
            <a:r>
              <a:rPr lang="ru-RU" sz="2400" dirty="0">
                <a:latin typeface="Franklin Gothic Heavy" pitchFamily="34" charset="0"/>
                <a:ea typeface="Times New Roman"/>
              </a:rPr>
              <a:t>рассматривать в двух значениях: </a:t>
            </a:r>
            <a:endParaRPr lang="ru-RU" sz="2400" dirty="0" smtClean="0">
              <a:latin typeface="Franklin Gothic Heavy" pitchFamily="34" charset="0"/>
              <a:ea typeface="Times New Roman"/>
            </a:endParaRPr>
          </a:p>
          <a:p>
            <a:pPr lvl="0">
              <a:buClr>
                <a:srgbClr val="F07F09"/>
              </a:buCl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</a:rPr>
              <a:t>самообучение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Franklin Gothic Heavy" pitchFamily="34" charset="0"/>
                <a:ea typeface="Times New Roman"/>
              </a:rPr>
              <a:t> </a:t>
            </a:r>
            <a:r>
              <a:rPr lang="ru-RU" sz="1800" dirty="0">
                <a:latin typeface="Franklin Gothic Heavy" pitchFamily="34" charset="0"/>
                <a:ea typeface="Times New Roman"/>
              </a:rPr>
              <a:t>(в узком смысле, как </a:t>
            </a:r>
            <a:r>
              <a:rPr lang="ru-RU" sz="1800" u="sng" dirty="0" err="1">
                <a:latin typeface="Franklin Gothic Heavy" pitchFamily="34" charset="0"/>
                <a:ea typeface="Times New Roman"/>
              </a:rPr>
              <a:t>самонаучение</a:t>
            </a:r>
            <a:r>
              <a:rPr lang="ru-RU" sz="1800" dirty="0">
                <a:latin typeface="Franklin Gothic Heavy" pitchFamily="34" charset="0"/>
                <a:ea typeface="Times New Roman"/>
              </a:rPr>
              <a:t>) </a:t>
            </a:r>
            <a:endParaRPr lang="ru-RU" sz="1800" dirty="0" smtClean="0">
              <a:latin typeface="Franklin Gothic Heavy" pitchFamily="34" charset="0"/>
              <a:ea typeface="Times New Roman"/>
            </a:endParaRPr>
          </a:p>
          <a:p>
            <a:pPr lvl="0">
              <a:buClr>
                <a:srgbClr val="F07F09"/>
              </a:buClr>
              <a:buFont typeface="Wingdings" pitchFamily="2" charset="2"/>
              <a:buChar char="Ø"/>
            </a:pPr>
            <a:r>
              <a:rPr lang="ru-RU" sz="3200" b="1" dirty="0" err="1" smtClean="0">
                <a:solidFill>
                  <a:srgbClr val="C00000"/>
                </a:solidFill>
                <a:latin typeface="Franklin Gothic Heavy" pitchFamily="34" charset="0"/>
                <a:ea typeface="Times New Roman"/>
              </a:rPr>
              <a:t>самосозидание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Franklin Gothic Heavy" pitchFamily="34" charset="0"/>
                <a:ea typeface="Times New Roman"/>
              </a:rPr>
              <a:t> </a:t>
            </a:r>
            <a:r>
              <a:rPr lang="ru-RU" sz="2000" dirty="0">
                <a:latin typeface="Franklin Gothic Heavy" pitchFamily="34" charset="0"/>
                <a:ea typeface="Times New Roman"/>
              </a:rPr>
              <a:t>(в широком, как создание себя, </a:t>
            </a:r>
            <a:r>
              <a:rPr lang="ru-RU" sz="2000" u="sng" dirty="0" err="1">
                <a:latin typeface="Franklin Gothic Heavy" pitchFamily="34" charset="0"/>
                <a:ea typeface="Times New Roman"/>
              </a:rPr>
              <a:t>самостроительство</a:t>
            </a:r>
            <a:r>
              <a:rPr lang="ru-RU" sz="2000" dirty="0">
                <a:latin typeface="Franklin Gothic Heavy" pitchFamily="34" charset="0"/>
                <a:ea typeface="Times New Roman"/>
              </a:rPr>
              <a:t>). </a:t>
            </a:r>
            <a:endParaRPr lang="ru-RU" sz="2000" dirty="0" smtClean="0">
              <a:latin typeface="Franklin Gothic Heavy" pitchFamily="34" charset="0"/>
              <a:ea typeface="Times New Roman"/>
            </a:endParaRPr>
          </a:p>
          <a:p>
            <a:pPr lvl="0" algn="ctr">
              <a:buClr>
                <a:srgbClr val="F07F09"/>
              </a:buClr>
            </a:pPr>
            <a:r>
              <a:rPr lang="ru-RU" sz="3200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</a:rPr>
              <a:t>Саморазвитие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Franklin Gothic Heavy" pitchFamily="34" charset="0"/>
                <a:ea typeface="Times New Roman"/>
              </a:rPr>
              <a:t> </a:t>
            </a:r>
            <a:r>
              <a:rPr lang="ru-RU" sz="3200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– </a:t>
            </a:r>
            <a:endParaRPr lang="ru-RU" sz="3200" dirty="0" smtClean="0">
              <a:solidFill>
                <a:schemeClr val="accent1"/>
              </a:solidFill>
              <a:latin typeface="Franklin Gothic Heavy" pitchFamily="34" charset="0"/>
              <a:ea typeface="Times New Roman"/>
            </a:endParaRPr>
          </a:p>
          <a:p>
            <a:pPr lvl="0" algn="ctr">
              <a:buClr>
                <a:srgbClr val="F07F09"/>
              </a:buClr>
              <a:buNone/>
            </a:pPr>
            <a:r>
              <a:rPr lang="ru-RU" sz="3200" dirty="0" smtClean="0">
                <a:latin typeface="Franklin Gothic Heavy" pitchFamily="34" charset="0"/>
                <a:ea typeface="Times New Roman"/>
              </a:rPr>
              <a:t>это </a:t>
            </a:r>
            <a:r>
              <a:rPr lang="ru-RU" sz="3200" dirty="0">
                <a:latin typeface="Franklin Gothic Heavy" pitchFamily="34" charset="0"/>
                <a:ea typeface="Times New Roman"/>
              </a:rPr>
              <a:t>результат профессионального творчества, а не прироста знаний, умений и навыков.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3418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539750"/>
            <a:ext cx="10474325" cy="631825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F07F09"/>
              </a:buClr>
              <a:buNone/>
            </a:pPr>
            <a:r>
              <a:rPr lang="ru-RU" sz="4400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Профессиональный </a:t>
            </a:r>
            <a:r>
              <a:rPr lang="ru-RU" sz="4400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рост </a:t>
            </a:r>
            <a:r>
              <a:rPr lang="ru-RU" sz="4400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педагога – поиск </a:t>
            </a:r>
            <a:r>
              <a:rPr lang="ru-RU" sz="4400" u="sng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своего</a:t>
            </a:r>
            <a:r>
              <a:rPr lang="ru-RU" sz="4400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 пути, </a:t>
            </a:r>
            <a:r>
              <a:rPr lang="ru-RU" sz="4400" dirty="0" smtClean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обретение </a:t>
            </a:r>
            <a:r>
              <a:rPr lang="ru-RU" sz="4400" u="sng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собственного</a:t>
            </a:r>
            <a:r>
              <a:rPr lang="ru-RU" sz="4400" dirty="0">
                <a:solidFill>
                  <a:schemeClr val="accent1"/>
                </a:solidFill>
                <a:latin typeface="Franklin Gothic Heavy" pitchFamily="34" charset="0"/>
                <a:ea typeface="Times New Roman"/>
              </a:rPr>
              <a:t> голоса. </a:t>
            </a:r>
            <a:endParaRPr lang="ru-RU" sz="4400" dirty="0">
              <a:solidFill>
                <a:schemeClr val="accent1"/>
              </a:solidFill>
              <a:latin typeface="Franklin Gothic Heavy" pitchFamily="34" charset="0"/>
              <a:ea typeface="Times New Roman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Clr>
                <a:srgbClr val="F07F09"/>
              </a:buClr>
              <a:buNone/>
            </a:pPr>
            <a:endParaRPr lang="ru-RU" sz="4400" dirty="0" smtClean="0">
              <a:solidFill>
                <a:schemeClr val="accent2"/>
              </a:solidFill>
              <a:latin typeface="Franklin Gothic Heavy" pitchFamily="34" charset="0"/>
              <a:ea typeface="Times New Roman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Clr>
                <a:srgbClr val="F07F09"/>
              </a:buClr>
              <a:buNone/>
            </a:pPr>
            <a:r>
              <a:rPr lang="ru-RU" sz="4400" dirty="0" smtClean="0">
                <a:latin typeface="Franklin Gothic Heavy" pitchFamily="34" charset="0"/>
                <a:ea typeface="Times New Roman"/>
                <a:cs typeface="Times New Roman"/>
              </a:rPr>
              <a:t>Самообразование учителя</a:t>
            </a:r>
            <a:r>
              <a:rPr lang="ru-RU" sz="4400" dirty="0">
                <a:latin typeface="Franklin Gothic Heavy" pitchFamily="34" charset="0"/>
                <a:ea typeface="Times New Roman"/>
                <a:cs typeface="Times New Roman"/>
              </a:rPr>
              <a:t>, педагога </a:t>
            </a:r>
            <a:r>
              <a:rPr lang="ru-RU" sz="4400" dirty="0" smtClean="0">
                <a:latin typeface="Franklin Gothic Heavy" pitchFamily="34" charset="0"/>
                <a:ea typeface="Times New Roman"/>
                <a:cs typeface="Times New Roman"/>
              </a:rPr>
              <a:t>– </a:t>
            </a:r>
            <a:r>
              <a:rPr lang="ru-RU" sz="4400" dirty="0">
                <a:latin typeface="Franklin Gothic Heavy" pitchFamily="34" charset="0"/>
                <a:ea typeface="Times New Roman"/>
                <a:cs typeface="Times New Roman"/>
              </a:rPr>
              <a:t>основа его профессиональной </a:t>
            </a:r>
            <a:r>
              <a:rPr lang="ru-RU" sz="4400" dirty="0" smtClean="0">
                <a:latin typeface="Franklin Gothic Heavy" pitchFamily="34" charset="0"/>
                <a:ea typeface="Times New Roman"/>
                <a:cs typeface="Times New Roman"/>
              </a:rPr>
              <a:t>компетентности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Clr>
                <a:srgbClr val="F07F09"/>
              </a:buClr>
              <a:buNone/>
            </a:pPr>
            <a:endParaRPr lang="ru-RU" sz="4400" dirty="0" smtClean="0">
              <a:solidFill>
                <a:schemeClr val="accent2"/>
              </a:solidFill>
              <a:latin typeface="Franklin Gothic Heavy" pitchFamily="34" charset="0"/>
              <a:ea typeface="Times New Roman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Clr>
                <a:srgbClr val="F07F09"/>
              </a:buClr>
              <a:buNone/>
            </a:pPr>
            <a:endParaRPr lang="ru-RU" sz="4400" dirty="0">
              <a:solidFill>
                <a:schemeClr val="accent2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8904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93675"/>
            <a:ext cx="9604375" cy="6524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dirty="0">
                <a:solidFill>
                  <a:srgbClr val="C00000"/>
                </a:solidFill>
                <a:latin typeface="Franklin Gothic Heavy" pitchFamily="34" charset="0"/>
              </a:rPr>
              <a:t>Составляющие процесса самообразования учителя: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Изучать и внедрять новые педагогические технологии, формы, методы и приёмы обучения;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Посещать уроки коллег и участвовать в обмене опытом;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Периодически проводить самоанализ своей профессиональной деятельности;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Совершенствовать свои знания в области классической и современной педагогики и психологии;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Повышать уровень своей эрудиции правовой и общей культуры.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Чтение конкретных педагогических изданий;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Чтение методической, педагогической и предметной литературы;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Обзор в Интернете информации по преподаваемому предмету, педагогике, психологии, педагогическим технологиям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Решение тестов, упражнений и других заданий по своему предмету повышенной сложности или нестандартной формы;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Посещение семинаров, тренингов, конференций, уроков коллег;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Систематическое прохождение курсов повышения квалификации;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Проведение открытых уроков для анализа со стороны коллег; </a:t>
            </a:r>
          </a:p>
          <a:p>
            <a:r>
              <a:rPr lang="ru-RU" sz="1900" dirty="0" smtClean="0">
                <a:latin typeface="Franklin Gothic Heavy" pitchFamily="34" charset="0"/>
              </a:rPr>
              <a:t> </a:t>
            </a:r>
            <a:r>
              <a:rPr lang="ru-RU" sz="1900" dirty="0">
                <a:latin typeface="Franklin Gothic Heavy" pitchFamily="34" charset="0"/>
              </a:rPr>
              <a:t>Изучение информационно-компьютерных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4302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65163"/>
            <a:ext cx="9794875" cy="585946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5800" dirty="0">
                <a:solidFill>
                  <a:srgbClr val="C00000"/>
                </a:solidFill>
                <a:latin typeface="Franklin Gothic Heavy" pitchFamily="34" charset="0"/>
              </a:rPr>
              <a:t>Самообразование будет продуктивным, если: </a:t>
            </a:r>
          </a:p>
          <a:p>
            <a:r>
              <a:rPr lang="ru-RU" sz="4400" dirty="0">
                <a:latin typeface="Franklin Gothic Heavy" pitchFamily="34" charset="0"/>
              </a:rPr>
              <a:t>Реализуется потребность педагога к собственному развитию и саморазвитию; </a:t>
            </a:r>
          </a:p>
          <a:p>
            <a:r>
              <a:rPr lang="ru-RU" sz="4400" dirty="0">
                <a:latin typeface="Franklin Gothic Heavy" pitchFamily="34" charset="0"/>
              </a:rPr>
              <a:t>Педагог владеет способами самопознания и самоанализа педагогического опыта; </a:t>
            </a:r>
            <a:endParaRPr lang="ru-RU" sz="4400" dirty="0" smtClean="0">
              <a:latin typeface="Franklin Gothic Heavy" pitchFamily="34" charset="0"/>
            </a:endParaRPr>
          </a:p>
          <a:p>
            <a:r>
              <a:rPr lang="ru-RU" sz="4400" dirty="0" smtClean="0">
                <a:latin typeface="Franklin Gothic Heavy" pitchFamily="34" charset="0"/>
              </a:rPr>
              <a:t>Педагогический </a:t>
            </a:r>
            <a:r>
              <a:rPr lang="ru-RU" sz="4400" dirty="0">
                <a:latin typeface="Franklin Gothic Heavy" pitchFamily="34" charset="0"/>
              </a:rPr>
              <a:t>опыт является фактором изменения образовательной ситуации; </a:t>
            </a:r>
          </a:p>
          <a:p>
            <a:r>
              <a:rPr lang="ru-RU" sz="4400" dirty="0">
                <a:latin typeface="Franklin Gothic Heavy" pitchFamily="34" charset="0"/>
              </a:rPr>
              <a:t>Педагог обладает развитой способностью к рефлексии (деятельности, направленной на осмысление собственных действий, анализ этой деятельности и формулирование выводов); </a:t>
            </a:r>
          </a:p>
          <a:p>
            <a:r>
              <a:rPr lang="ru-RU" sz="4400" dirty="0">
                <a:latin typeface="Franklin Gothic Heavy" pitchFamily="34" charset="0"/>
              </a:rPr>
              <a:t>Программа профессионального развития учителя включает в себя возможность исследовательской деятельности; </a:t>
            </a:r>
          </a:p>
          <a:p>
            <a:r>
              <a:rPr lang="ru-RU" sz="4400" dirty="0">
                <a:latin typeface="Franklin Gothic Heavy" pitchFamily="34" charset="0"/>
              </a:rPr>
              <a:t>Педагог обладает готовностью к педагогическому творчеству; </a:t>
            </a:r>
          </a:p>
          <a:p>
            <a:r>
              <a:rPr lang="ru-RU" sz="4400" dirty="0">
                <a:latin typeface="Franklin Gothic Heavy" pitchFamily="34" charset="0"/>
              </a:rPr>
              <a:t>Осуществляется взаимосвязь личностного и профессионального развития и саморазвития.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206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457200"/>
            <a:ext cx="8991600" cy="6215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400" dirty="0">
                <a:solidFill>
                  <a:srgbClr val="C00000"/>
                </a:solidFill>
                <a:latin typeface="Franklin Gothic Heavy" pitchFamily="34" charset="0"/>
              </a:rPr>
              <a:t>Результат самообразования: </a:t>
            </a:r>
          </a:p>
          <a:p>
            <a:r>
              <a:rPr lang="ru-RU" sz="2200" dirty="0" smtClean="0">
                <a:solidFill>
                  <a:schemeClr val="accent1"/>
                </a:solidFill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Повышение качества преподаваемого предмета </a:t>
            </a: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Разработанные или изданные методические пособия, статьи, учебники, программы и т. д. - </a:t>
            </a:r>
            <a:r>
              <a:rPr lang="ru-RU" sz="2400" dirty="0" smtClean="0">
                <a:latin typeface="Franklin Gothic Heavy" pitchFamily="34" charset="0"/>
              </a:rPr>
              <a:t>доклады</a:t>
            </a:r>
            <a:r>
              <a:rPr lang="ru-RU" sz="2400" dirty="0">
                <a:latin typeface="Franklin Gothic Heavy" pitchFamily="34" charset="0"/>
              </a:rPr>
              <a:t>, выступления; </a:t>
            </a: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Разработка новых форм, методов и приёмов обучения; </a:t>
            </a: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Разработка дидактических материалов, тестов, наглядностей; </a:t>
            </a: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Выработка методических рекомендаций по применению новых технологий, в том числе и ИКТ; </a:t>
            </a: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Разработка и проведение открытых уроков по собственным, новаторским </a:t>
            </a:r>
            <a:r>
              <a:rPr lang="ru-RU" sz="2400" dirty="0" smtClean="0">
                <a:latin typeface="Franklin Gothic Heavy" pitchFamily="34" charset="0"/>
              </a:rPr>
              <a:t>технологиям;   </a:t>
            </a:r>
            <a:endParaRPr lang="ru-RU" sz="2400" dirty="0">
              <a:latin typeface="Franklin Gothic Heavy" pitchFamily="34" charset="0"/>
            </a:endParaRPr>
          </a:p>
          <a:p>
            <a:r>
              <a:rPr lang="ru-RU" sz="2400" dirty="0" smtClean="0">
                <a:latin typeface="Franklin Gothic Heavy" pitchFamily="34" charset="0"/>
              </a:rPr>
              <a:t> </a:t>
            </a:r>
            <a:r>
              <a:rPr lang="ru-RU" sz="2400" dirty="0">
                <a:latin typeface="Franklin Gothic Heavy" pitchFamily="34" charset="0"/>
              </a:rPr>
              <a:t>Проведение семинаров, мастер-классов, обобщение опыта по исследуемой </a:t>
            </a:r>
            <a:r>
              <a:rPr lang="ru-RU" sz="2400" dirty="0" smtClean="0">
                <a:latin typeface="Franklin Gothic Heavy" pitchFamily="34" charset="0"/>
              </a:rPr>
              <a:t>проблеме.</a:t>
            </a:r>
            <a:endParaRPr lang="ru-RU" sz="2400" dirty="0">
              <a:latin typeface="Franklin Gothic Heavy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099733" y="73152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7573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98500"/>
            <a:ext cx="9578975" cy="60340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ru-RU" sz="2800" dirty="0" smtClean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План </a:t>
            </a:r>
            <a:r>
              <a:rPr lang="ru-RU" sz="2800" dirty="0">
                <a:solidFill>
                  <a:srgbClr val="C00000"/>
                </a:solidFill>
                <a:latin typeface="Franklin Gothic Heavy" pitchFamily="34" charset="0"/>
                <a:ea typeface="Times New Roman"/>
                <a:cs typeface="Times New Roman"/>
              </a:rPr>
              <a:t>профессионального становления преподавателя, включает в себя следующие направленности: </a:t>
            </a:r>
            <a:endParaRPr lang="ru-RU" sz="2800" dirty="0">
              <a:solidFill>
                <a:srgbClr val="C00000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исследование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психолого-педагогической литературы;</a:t>
            </a:r>
            <a:endParaRPr lang="ru-RU" sz="2400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исследование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программно-методического обеспечения учебно-воспитательного процесса;</a:t>
            </a:r>
            <a:endParaRPr lang="ru-RU" sz="2400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работа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над темой самообразования; </a:t>
            </a:r>
            <a:endParaRPr lang="ru-RU" sz="2400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участие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в системе школьной методической работы; </a:t>
            </a:r>
            <a:endParaRPr lang="ru-RU" sz="2400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обучение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на курсах в системе повышения квалификации за пределами школы; </a:t>
            </a:r>
            <a:endParaRPr lang="ru-RU" sz="2400" dirty="0">
              <a:latin typeface="Franklin Gothic Heavy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400" dirty="0" smtClean="0">
                <a:latin typeface="Franklin Gothic Heavy" pitchFamily="34" charset="0"/>
                <a:ea typeface="Times New Roman"/>
                <a:cs typeface="Times New Roman"/>
              </a:rPr>
              <a:t>управление </a:t>
            </a:r>
            <a:r>
              <a:rPr lang="ru-RU" sz="2400" dirty="0">
                <a:latin typeface="Franklin Gothic Heavy" pitchFamily="34" charset="0"/>
                <a:ea typeface="Times New Roman"/>
                <a:cs typeface="Times New Roman"/>
              </a:rPr>
              <a:t>повышением квалификации остальных преподавателей.</a:t>
            </a:r>
            <a:r>
              <a:rPr lang="ru-RU" sz="2400" dirty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schemeClr val="accent1"/>
                </a:solidFill>
                <a:latin typeface="Franklin Gothic Heavy" pitchFamily="34" charset="0"/>
                <a:ea typeface="Times New Roman"/>
                <a:cs typeface="Times New Roman"/>
              </a:rPr>
            </a:br>
            <a:endParaRPr lang="ru-RU" sz="2400" dirty="0">
              <a:solidFill>
                <a:schemeClr val="accent1"/>
              </a:solidFill>
              <a:latin typeface="Franklin Gothic Heavy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262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593</TotalTime>
  <Words>681</Words>
  <Application>Microsoft Office PowerPoint</Application>
  <PresentationFormat>Произвольный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   МОТИВАЦИЯ ПРОФЕССИОНАЛЬНОГО РОСТА ПЕДАГОГОВ КАК СРЕДСТВО ПОВЫШЕНИЯ ЭФФЕКТИВНОЙ ДЕЯТЕЛЬНОСТИ ШКОЛЫ-ИНТЕРНАТА                    Выступление подготовила                               учитель –логопед                                Соловьева И.В.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спортивной гимнастики в России.</dc:title>
  <dc:creator>ПК</dc:creator>
  <cp:lastModifiedBy>SoloveyPC</cp:lastModifiedBy>
  <cp:revision>35</cp:revision>
  <dcterms:created xsi:type="dcterms:W3CDTF">2016-02-05T14:10:15Z</dcterms:created>
  <dcterms:modified xsi:type="dcterms:W3CDTF">2021-03-18T17:54:25Z</dcterms:modified>
</cp:coreProperties>
</file>