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4C27-3B32-44E3-A815-54FB1ECAAEB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05227-D9C0-464F-9620-09EB49D55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26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E98485-CF41-4630-AFDA-ECA72C7E4596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7AB0C4-53B7-4BAD-B4D0-5002D3BAE3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chebnik.mos.ru/catalogue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oxford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5318968" cy="244852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Использование интернет образовательной платформы для организации дистанционного обучения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Федькина Елена Александровна</a:t>
            </a:r>
            <a:endParaRPr lang="ru-RU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Дистанционное обучение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Д</a:t>
            </a:r>
            <a:r>
              <a:rPr lang="ru-RU" sz="2800" dirty="0" smtClean="0"/>
              <a:t>истанционная </a:t>
            </a:r>
            <a:r>
              <a:rPr lang="ru-RU" sz="2800" dirty="0"/>
              <a:t>форма заключается во взаимодействии ученика и преподавателя на расстоянии. Уроки проводятся при помощи электронной почты, по видеосвязи. Причиной перехода на такое обучение становится невозможность слушателя посещать очные занятия в учебном заведении;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1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Особенности дистанционного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9661" y="3573016"/>
            <a:ext cx="156247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гибкость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9922" y="1988840"/>
            <a:ext cx="234370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асинхронность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552056"/>
            <a:ext cx="156247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охват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988840"/>
            <a:ext cx="223224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2438" y="654087"/>
            <a:ext cx="186135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модульность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7677" y="654087"/>
            <a:ext cx="216024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параллельность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29808" y="635426"/>
            <a:ext cx="242656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дальнодействие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899592" y="1700808"/>
            <a:ext cx="1296144" cy="3312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2195736" y="2996952"/>
            <a:ext cx="663925" cy="2168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3491880" y="4487416"/>
            <a:ext cx="167968" cy="678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144394" y="4487416"/>
            <a:ext cx="188946" cy="6755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152973" y="2996952"/>
            <a:ext cx="590119" cy="2163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764661" y="1700808"/>
            <a:ext cx="1047699" cy="3459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8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Преимущества дистанционного обучения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1. Студент </a:t>
            </a:r>
            <a:r>
              <a:rPr lang="ru-RU" dirty="0"/>
              <a:t>или ученик может получать информацию в удобное время вне зависимости от места нахождения.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1208" y="137525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2. При </a:t>
            </a:r>
            <a:r>
              <a:rPr lang="ru-RU" dirty="0"/>
              <a:t>использовании современных технологий и мультимедийных средств учебный материал может быть наглядным и интересным, а также более доступным.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5950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3. Есть </a:t>
            </a:r>
            <a:r>
              <a:rPr lang="ru-RU" dirty="0"/>
              <a:t>возможность быстро обновлять учебные материалы.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9695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4. С </a:t>
            </a:r>
            <a:r>
              <a:rPr lang="ru-RU" dirty="0"/>
              <a:t>помощью самостоятельной работы ученик развивает самоорганизацию, дисциплину, инициативность.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8610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5. Дистанционное </a:t>
            </a:r>
            <a:r>
              <a:rPr lang="ru-RU" dirty="0"/>
              <a:t>и электронное обучение – шанс на образование для детей с ограниченными возможностями.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26717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Недостатки дистанционного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4868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1. Для </a:t>
            </a:r>
            <a:r>
              <a:rPr lang="ru-RU" dirty="0"/>
              <a:t>некоторых детей контакт со сверстниками очень важен. Поэтому ограничения могут негативно сказаться на психологическом состоянии ребенка.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2. Если </a:t>
            </a:r>
            <a:r>
              <a:rPr lang="ru-RU" dirty="0"/>
              <a:t>ученик не обладает самодисциплиной, то дистанционное обучение для него не подходит.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858" y="2636912"/>
            <a:ext cx="8046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3. Во </a:t>
            </a:r>
            <a:r>
              <a:rPr lang="ru-RU" dirty="0"/>
              <a:t>время урока ребенок отвлекается на другие сайты и программы.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858" y="3467190"/>
            <a:ext cx="8046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4. Отсутствие </a:t>
            </a:r>
            <a:r>
              <a:rPr lang="ru-RU" dirty="0"/>
              <a:t>прямого контакта может привести к тому, что ребенок не будет понимать информацию, ее придется доносить родителям.</a:t>
            </a:r>
          </a:p>
        </p:txBody>
      </p:sp>
    </p:spTree>
    <p:extLst>
      <p:ext uri="{BB962C8B-B14F-4D97-AF65-F5344CB8AC3E}">
        <p14:creationId xmlns:p14="http://schemas.microsoft.com/office/powerpoint/2010/main" val="17347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92992"/>
            <a:ext cx="8183880" cy="2144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>
                <a:solidFill>
                  <a:srgbClr val="FF0000"/>
                </a:solidFill>
              </a:rPr>
              <a:t>Цифровые образовательные платформы для обучающихся и </a:t>
            </a:r>
            <a:r>
              <a:rPr lang="ru-RU" sz="3100" b="0" dirty="0" smtClean="0">
                <a:solidFill>
                  <a:srgbClr val="FF0000"/>
                </a:solidFill>
              </a:rPr>
              <a:t>педагогов</a:t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2200" b="0" dirty="0" smtClean="0">
                <a:solidFill>
                  <a:srgbClr val="FF0000"/>
                </a:solidFill>
              </a:rPr>
              <a:t>(наиболее распространённые)</a:t>
            </a:r>
            <a:r>
              <a:rPr lang="ru-RU" sz="2200" b="0" dirty="0">
                <a:solidFill>
                  <a:srgbClr val="FF0000"/>
                </a:solidFill>
              </a:rPr>
              <a:t/>
            </a:r>
            <a:br>
              <a:rPr lang="ru-RU" sz="2200" b="0" dirty="0">
                <a:solidFill>
                  <a:srgbClr val="FF0000"/>
                </a:solidFill>
              </a:rPr>
            </a:b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1. Российская </a:t>
            </a:r>
            <a:r>
              <a:rPr lang="ru-RU" sz="2000" dirty="0"/>
              <a:t>электронная школа </a:t>
            </a:r>
            <a:r>
              <a:rPr lang="ru-RU" sz="2000" u="sng" dirty="0">
                <a:hlinkClick r:id="rId2"/>
              </a:rPr>
              <a:t>https://resh.edu.ru/</a:t>
            </a:r>
            <a:endParaRPr lang="ru-RU" sz="2000" dirty="0"/>
          </a:p>
          <a:p>
            <a:pPr lvl="0"/>
            <a:r>
              <a:rPr lang="ru-RU" sz="2000" dirty="0" smtClean="0"/>
              <a:t>2. Московская </a:t>
            </a:r>
            <a:r>
              <a:rPr lang="ru-RU" sz="2000" dirty="0"/>
              <a:t>электронная школа </a:t>
            </a:r>
            <a:r>
              <a:rPr lang="ru-RU" sz="2000" u="sng" dirty="0">
                <a:hlinkClick r:id="rId3"/>
              </a:rPr>
              <a:t>https://uchebnik.mos.ru/catalogue</a:t>
            </a:r>
            <a:endParaRPr lang="ru-RU" sz="2000" dirty="0"/>
          </a:p>
          <a:p>
            <a:pPr lvl="0"/>
            <a:r>
              <a:rPr lang="ru-RU" sz="2000" dirty="0" smtClean="0"/>
              <a:t>3. </a:t>
            </a:r>
            <a:r>
              <a:rPr lang="en-US" sz="2000" dirty="0" smtClean="0"/>
              <a:t>LECTA</a:t>
            </a:r>
            <a:endParaRPr lang="ru-RU" sz="2000" dirty="0"/>
          </a:p>
          <a:p>
            <a:pPr lvl="0"/>
            <a:r>
              <a:rPr lang="ru-RU" sz="2000" dirty="0" smtClean="0"/>
              <a:t>4. Онлайн-школа </a:t>
            </a:r>
            <a:r>
              <a:rPr lang="ru-RU" sz="2000" dirty="0" err="1"/>
              <a:t>Фоксфорд</a:t>
            </a:r>
            <a:r>
              <a:rPr lang="ru-RU" sz="2000" dirty="0"/>
              <a:t>  </a:t>
            </a:r>
            <a:r>
              <a:rPr lang="ru-RU" sz="2000" u="sng" dirty="0">
                <a:hlinkClick r:id="rId4"/>
              </a:rPr>
              <a:t>https://foxford.ru</a:t>
            </a:r>
            <a:endParaRPr lang="ru-RU" sz="2000" dirty="0"/>
          </a:p>
          <a:p>
            <a:pPr lvl="0"/>
            <a:r>
              <a:rPr lang="ru-RU" sz="2000" dirty="0" smtClean="0"/>
              <a:t>5. </a:t>
            </a:r>
            <a:r>
              <a:rPr lang="ru-RU" sz="2000" dirty="0" err="1" smtClean="0"/>
              <a:t>Учи.ру</a:t>
            </a:r>
            <a:endParaRPr lang="ru-RU" sz="2000" dirty="0"/>
          </a:p>
          <a:p>
            <a:pPr lvl="0"/>
            <a:r>
              <a:rPr lang="ru-RU" sz="2000" dirty="0" smtClean="0"/>
              <a:t>6. Электронный </a:t>
            </a:r>
            <a:r>
              <a:rPr lang="ru-RU" sz="2000" dirty="0"/>
              <a:t>образовательный ресурс «</a:t>
            </a:r>
            <a:r>
              <a:rPr lang="ru-RU" sz="2000" dirty="0" err="1"/>
              <a:t>Якласс</a:t>
            </a:r>
            <a:r>
              <a:rPr lang="ru-RU" sz="2000" dirty="0"/>
              <a:t>»</a:t>
            </a:r>
          </a:p>
          <a:p>
            <a:pPr lvl="0"/>
            <a:r>
              <a:rPr lang="ru-RU" sz="2000" dirty="0" smtClean="0"/>
              <a:t>7. Корпорация </a:t>
            </a:r>
            <a:r>
              <a:rPr lang="ru-RU" sz="2000" dirty="0"/>
              <a:t>«Российский учебник» </a:t>
            </a:r>
          </a:p>
          <a:p>
            <a:pPr lvl="0"/>
            <a:r>
              <a:rPr lang="ru-RU" sz="2000" dirty="0" smtClean="0"/>
              <a:t>8. Издательство </a:t>
            </a:r>
            <a:r>
              <a:rPr lang="ru-RU" sz="2000" dirty="0"/>
              <a:t>«Просвещение»</a:t>
            </a:r>
          </a:p>
          <a:p>
            <a:r>
              <a:rPr lang="ru-RU" sz="2000" dirty="0" smtClean="0"/>
              <a:t>9. Сервис </a:t>
            </a:r>
            <a:r>
              <a:rPr lang="ru-RU" sz="2000" dirty="0"/>
              <a:t>«Яндекс. Учебник</a:t>
            </a:r>
            <a:r>
              <a:rPr lang="ru-RU" sz="2000" dirty="0" smtClean="0"/>
              <a:t>»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b="1" u="sng" dirty="0" smtClean="0"/>
              <a:t>10. СЭДО </a:t>
            </a:r>
            <a:r>
              <a:rPr lang="ru-RU" sz="2000" b="1" u="sng" dirty="0"/>
              <a:t>- основная платформа электронного и дистанционного образования Владимирской области.</a:t>
            </a: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91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effectLst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</a:rPr>
              <a:t>О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нлайн-урок </a:t>
            </a:r>
            <a:r>
              <a:rPr lang="ru-RU" dirty="0">
                <a:solidFill>
                  <a:srgbClr val="FF0000"/>
                </a:solidFill>
                <a:effectLst/>
              </a:rPr>
              <a:t>в режиме реального времени.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868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Помимо обучающих онлайн-платформ, перечисленных нами выше, существуют и </a:t>
            </a:r>
            <a:r>
              <a:rPr lang="ru-RU" b="1" dirty="0">
                <a:solidFill>
                  <a:srgbClr val="002060"/>
                </a:solidFill>
              </a:rPr>
              <a:t>иные цифровые сервисы</a:t>
            </a:r>
            <a:r>
              <a:rPr lang="ru-RU" dirty="0">
                <a:solidFill>
                  <a:srgbClr val="002060"/>
                </a:solidFill>
              </a:rPr>
              <a:t>, способные значительно облегчить процесс ДО.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472010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Zoom zoom.us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5396" y="1988840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Facebook Live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6914" y="3244334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Periscope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6914" y="2564904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Skype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0926" y="38610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 др.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85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76470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На </a:t>
            </a:r>
            <a:r>
              <a:rPr lang="ru-RU" sz="2400" dirty="0" smtClean="0">
                <a:solidFill>
                  <a:srgbClr val="002060"/>
                </a:solidFill>
              </a:rPr>
              <a:t>образовательной платформе</a:t>
            </a:r>
            <a:r>
              <a:rPr lang="ru-RU" sz="2400" dirty="0">
                <a:solidFill>
                  <a:srgbClr val="002060"/>
                </a:solidFill>
              </a:rPr>
              <a:t>  организовано взаимодействие  всех  участников  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образовательного </a:t>
            </a:r>
            <a:r>
              <a:rPr lang="ru-RU" sz="2400" dirty="0">
                <a:solidFill>
                  <a:srgbClr val="002060"/>
                </a:solidFill>
              </a:rPr>
              <a:t>процесса, осуществляется учет и контроль за образовательной деятельностью.  У каждой школы есть своя собственная электронная площадка.</a:t>
            </a:r>
            <a:r>
              <a:rPr lang="ru-RU" sz="2400" dirty="0" smtClean="0">
                <a:solidFill>
                  <a:srgbClr val="002060"/>
                </a:solidFill>
              </a:rPr>
              <a:t> Каждый педагог может создать курс по любому предмету с разработанными уроками, в который  включен </a:t>
            </a:r>
            <a:r>
              <a:rPr lang="ru-RU" sz="2400" dirty="0">
                <a:solidFill>
                  <a:srgbClr val="002060"/>
                </a:solidFill>
              </a:rPr>
              <a:t>собственный набор оцифрованных презентаций, </a:t>
            </a:r>
            <a:r>
              <a:rPr lang="ru-RU" sz="2400" dirty="0" err="1">
                <a:solidFill>
                  <a:srgbClr val="002060"/>
                </a:solidFill>
              </a:rPr>
              <a:t>видеоресурсов</a:t>
            </a:r>
            <a:r>
              <a:rPr lang="ru-RU" sz="2400" dirty="0">
                <a:solidFill>
                  <a:srgbClr val="002060"/>
                </a:solidFill>
              </a:rPr>
              <a:t> и учебных </a:t>
            </a:r>
            <a:r>
              <a:rPr lang="ru-RU" sz="2400" dirty="0" smtClean="0">
                <a:solidFill>
                  <a:srgbClr val="002060"/>
                </a:solidFill>
              </a:rPr>
              <a:t>заданий.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8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1265</TotalTime>
  <Words>318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Использование интернет образовательной платформы для организации дистанционного обучения</vt:lpstr>
      <vt:lpstr>Дистанционное обучение</vt:lpstr>
      <vt:lpstr>Особенности дистанционного обучения</vt:lpstr>
      <vt:lpstr>Преимущества дистанционного обучения </vt:lpstr>
      <vt:lpstr>Недостатки дистанционного обучения</vt:lpstr>
      <vt:lpstr>Цифровые образовательные платформы для обучающихся и педагогов (наиболее распространённые) </vt:lpstr>
      <vt:lpstr> Онлайн-урок в режиме реального времени.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14</cp:revision>
  <dcterms:created xsi:type="dcterms:W3CDTF">2021-03-18T09:11:42Z</dcterms:created>
  <dcterms:modified xsi:type="dcterms:W3CDTF">2021-03-19T07:42:33Z</dcterms:modified>
</cp:coreProperties>
</file>