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9" autoAdjust="0"/>
    <p:restoredTop sz="94660"/>
  </p:normalViewPr>
  <p:slideViewPr>
    <p:cSldViewPr>
      <p:cViewPr>
        <p:scale>
          <a:sx n="75" d="100"/>
          <a:sy n="75" d="100"/>
        </p:scale>
        <p:origin x="-2664" y="-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74C27-3B32-44E3-A815-54FB1ECAAEB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05227-D9C0-464F-9620-09EB49D557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269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98485-CF41-4630-AFDA-ECA72C7E459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AB0C4-53B7-4BAD-B4D0-5002D3BAE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98485-CF41-4630-AFDA-ECA72C7E459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AB0C4-53B7-4BAD-B4D0-5002D3BAE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98485-CF41-4630-AFDA-ECA72C7E459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AB0C4-53B7-4BAD-B4D0-5002D3BAE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98485-CF41-4630-AFDA-ECA72C7E459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AB0C4-53B7-4BAD-B4D0-5002D3BAE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98485-CF41-4630-AFDA-ECA72C7E459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AB0C4-53B7-4BAD-B4D0-5002D3BAE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98485-CF41-4630-AFDA-ECA72C7E459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AB0C4-53B7-4BAD-B4D0-5002D3BAE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98485-CF41-4630-AFDA-ECA72C7E459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AB0C4-53B7-4BAD-B4D0-5002D3BAE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98485-CF41-4630-AFDA-ECA72C7E459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AB0C4-53B7-4BAD-B4D0-5002D3BAE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98485-CF41-4630-AFDA-ECA72C7E459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AB0C4-53B7-4BAD-B4D0-5002D3BAE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98485-CF41-4630-AFDA-ECA72C7E459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AB0C4-53B7-4BAD-B4D0-5002D3BAE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98485-CF41-4630-AFDA-ECA72C7E459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AB0C4-53B7-4BAD-B4D0-5002D3BAE38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7E98485-CF41-4630-AFDA-ECA72C7E4596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B7AB0C4-53B7-4BAD-B4D0-5002D3BAE38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chebnik.mos.ru/catalogue" TargetMode="External"/><Relationship Id="rId2" Type="http://schemas.openxmlformats.org/officeDocument/2006/relationships/hyperlink" Target="https://resh.edu.ru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foxford.ru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548680"/>
            <a:ext cx="5318968" cy="244852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>
                <a:solidFill>
                  <a:srgbClr val="FF0000"/>
                </a:solidFill>
              </a:rPr>
              <a:t>Использование интернет образовательной платформы для организации дистанционного обучения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Учитель начальных классов </a:t>
            </a:r>
          </a:p>
          <a:p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Федькина Елена Александровна</a:t>
            </a:r>
            <a:endParaRPr lang="ru-RU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52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Дистанционное обучение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76672"/>
            <a:ext cx="8208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/>
              <a:t>Д</a:t>
            </a:r>
            <a:r>
              <a:rPr lang="ru-RU" sz="2800" dirty="0" smtClean="0"/>
              <a:t>истанционная </a:t>
            </a:r>
            <a:r>
              <a:rPr lang="ru-RU" sz="2800" dirty="0"/>
              <a:t>форма заключается во взаимодействии ученика и преподавателя на расстоянии. Уроки проводятся при помощи электронной почты, по видеосвязи. Причиной перехода на такое обучение становится невозможность слушателя посещать очные занятия в учебном заведении;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415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Особенности дистанционного обучения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9661" y="3573016"/>
            <a:ext cx="1562472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гибкость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9922" y="1988840"/>
            <a:ext cx="2343708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асинхронность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3552056"/>
            <a:ext cx="1562472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охват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988840"/>
            <a:ext cx="2232248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рентабельность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42438" y="654087"/>
            <a:ext cx="1861356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модульность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17677" y="654087"/>
            <a:ext cx="216024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параллельность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529808" y="635426"/>
            <a:ext cx="2426568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дальнодействие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 flipV="1">
            <a:off x="899592" y="1700808"/>
            <a:ext cx="1296144" cy="33123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 flipV="1">
            <a:off x="2195736" y="2996952"/>
            <a:ext cx="663925" cy="21686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 flipV="1">
            <a:off x="3491880" y="4487416"/>
            <a:ext cx="167968" cy="678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5144394" y="4487416"/>
            <a:ext cx="188946" cy="6755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6152973" y="2996952"/>
            <a:ext cx="590119" cy="21634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6764661" y="1700808"/>
            <a:ext cx="1047699" cy="34596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82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Преимущества дистанционного обучения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54868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1. Студент </a:t>
            </a:r>
            <a:r>
              <a:rPr lang="ru-RU" dirty="0"/>
              <a:t>или ученик может получать информацию в удобное время вне зависимости от места нахождения.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1208" y="1375250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2. При </a:t>
            </a:r>
            <a:r>
              <a:rPr lang="ru-RU" dirty="0"/>
              <a:t>использовании современных технологий и мультимедийных средств учебный материал может быть наглядным и интересным, а также более доступным.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459504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3. Есть </a:t>
            </a:r>
            <a:r>
              <a:rPr lang="ru-RU" dirty="0"/>
              <a:t>возможность быстро обновлять учебные материалы.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996952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4. С </a:t>
            </a:r>
            <a:r>
              <a:rPr lang="ru-RU" dirty="0"/>
              <a:t>помощью самостоятельной работы ученик развивает самоорганизацию, дисциплину, инициативность.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3861048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5. Дистанционное </a:t>
            </a:r>
            <a:r>
              <a:rPr lang="ru-RU" dirty="0"/>
              <a:t>и электронное обучение – шанс на образование для детей с ограниченными возможностями.</a:t>
            </a:r>
          </a:p>
        </p:txBody>
      </p:sp>
    </p:spTree>
    <p:extLst>
      <p:ext uri="{BB962C8B-B14F-4D97-AF65-F5344CB8AC3E}">
        <p14:creationId xmlns:p14="http://schemas.microsoft.com/office/powerpoint/2010/main" val="267172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Недостатки дистанционного обучения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548680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1. Для </a:t>
            </a:r>
            <a:r>
              <a:rPr lang="ru-RU" dirty="0"/>
              <a:t>некоторых детей контакт со сверстниками очень важен. Поэтому ограничения могут негативно сказаться на психологическом состоянии ребенка.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700808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2. Если </a:t>
            </a:r>
            <a:r>
              <a:rPr lang="ru-RU" dirty="0"/>
              <a:t>ученик не обладает самодисциплиной, то дистанционное обучение для него не подходит.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57858" y="2636912"/>
            <a:ext cx="80465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3. Во </a:t>
            </a:r>
            <a:r>
              <a:rPr lang="ru-RU" dirty="0"/>
              <a:t>время урока ребенок отвлекается на другие сайты и программы.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57858" y="3467190"/>
            <a:ext cx="80465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4. Отсутствие </a:t>
            </a:r>
            <a:r>
              <a:rPr lang="ru-RU" dirty="0"/>
              <a:t>прямого контакта может привести к тому, что ребенок не будет понимать информацию, ее придется доносить родителям.</a:t>
            </a:r>
          </a:p>
        </p:txBody>
      </p:sp>
    </p:spTree>
    <p:extLst>
      <p:ext uri="{BB962C8B-B14F-4D97-AF65-F5344CB8AC3E}">
        <p14:creationId xmlns:p14="http://schemas.microsoft.com/office/powerpoint/2010/main" val="173471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892992"/>
            <a:ext cx="8183880" cy="21441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0" dirty="0">
                <a:solidFill>
                  <a:srgbClr val="FF0000"/>
                </a:solidFill>
              </a:rPr>
              <a:t>Цифровые образовательные платформы для обучающихся и </a:t>
            </a:r>
            <a:r>
              <a:rPr lang="ru-RU" sz="3100" b="0" dirty="0" smtClean="0">
                <a:solidFill>
                  <a:srgbClr val="FF0000"/>
                </a:solidFill>
              </a:rPr>
              <a:t>педагогов</a:t>
            </a:r>
            <a:br>
              <a:rPr lang="ru-RU" sz="3100" b="0" dirty="0" smtClean="0">
                <a:solidFill>
                  <a:srgbClr val="FF0000"/>
                </a:solidFill>
              </a:rPr>
            </a:br>
            <a:r>
              <a:rPr lang="ru-RU" sz="2200" b="0" dirty="0" smtClean="0">
                <a:solidFill>
                  <a:srgbClr val="FF0000"/>
                </a:solidFill>
              </a:rPr>
              <a:t>(наиболее распространённые)</a:t>
            </a:r>
            <a:r>
              <a:rPr lang="ru-RU" sz="2200" b="0" dirty="0">
                <a:solidFill>
                  <a:srgbClr val="FF0000"/>
                </a:solidFill>
              </a:rPr>
              <a:t/>
            </a:r>
            <a:br>
              <a:rPr lang="ru-RU" sz="2200" b="0" dirty="0">
                <a:solidFill>
                  <a:srgbClr val="FF0000"/>
                </a:solidFill>
              </a:rPr>
            </a:br>
            <a:endParaRPr lang="ru-RU" b="0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76672"/>
            <a:ext cx="842493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 smtClean="0"/>
              <a:t>1. Российская </a:t>
            </a:r>
            <a:r>
              <a:rPr lang="ru-RU" sz="2000" dirty="0"/>
              <a:t>электронная школа </a:t>
            </a:r>
            <a:r>
              <a:rPr lang="ru-RU" sz="2000" u="sng" dirty="0">
                <a:hlinkClick r:id="rId2"/>
              </a:rPr>
              <a:t>https://resh.edu.ru/</a:t>
            </a:r>
            <a:endParaRPr lang="ru-RU" sz="2000" dirty="0"/>
          </a:p>
          <a:p>
            <a:pPr lvl="0"/>
            <a:r>
              <a:rPr lang="ru-RU" sz="2000" dirty="0" smtClean="0"/>
              <a:t>2. Московская </a:t>
            </a:r>
            <a:r>
              <a:rPr lang="ru-RU" sz="2000" dirty="0"/>
              <a:t>электронная школа </a:t>
            </a:r>
            <a:r>
              <a:rPr lang="ru-RU" sz="2000" u="sng" dirty="0">
                <a:hlinkClick r:id="rId3"/>
              </a:rPr>
              <a:t>https://uchebnik.mos.ru/catalogue</a:t>
            </a:r>
            <a:endParaRPr lang="ru-RU" sz="2000" dirty="0"/>
          </a:p>
          <a:p>
            <a:pPr lvl="0"/>
            <a:r>
              <a:rPr lang="ru-RU" sz="2000" dirty="0" smtClean="0"/>
              <a:t>3. </a:t>
            </a:r>
            <a:r>
              <a:rPr lang="en-US" sz="2000" dirty="0" smtClean="0"/>
              <a:t>LECTA</a:t>
            </a:r>
            <a:endParaRPr lang="ru-RU" sz="2000" dirty="0"/>
          </a:p>
          <a:p>
            <a:pPr lvl="0"/>
            <a:r>
              <a:rPr lang="ru-RU" sz="2000" dirty="0" smtClean="0"/>
              <a:t>4. Онлайн-школа </a:t>
            </a:r>
            <a:r>
              <a:rPr lang="ru-RU" sz="2000" dirty="0" err="1"/>
              <a:t>Фоксфорд</a:t>
            </a:r>
            <a:r>
              <a:rPr lang="ru-RU" sz="2000" dirty="0"/>
              <a:t>  </a:t>
            </a:r>
            <a:r>
              <a:rPr lang="ru-RU" sz="2000" u="sng" dirty="0">
                <a:hlinkClick r:id="rId4"/>
              </a:rPr>
              <a:t>https://foxford.ru</a:t>
            </a:r>
            <a:endParaRPr lang="ru-RU" sz="2000" dirty="0"/>
          </a:p>
          <a:p>
            <a:pPr lvl="0"/>
            <a:r>
              <a:rPr lang="ru-RU" sz="2000" dirty="0" smtClean="0"/>
              <a:t>5. </a:t>
            </a:r>
            <a:r>
              <a:rPr lang="ru-RU" sz="2000" dirty="0" err="1" smtClean="0"/>
              <a:t>Учи.ру</a:t>
            </a:r>
            <a:endParaRPr lang="ru-RU" sz="2000" dirty="0"/>
          </a:p>
          <a:p>
            <a:pPr lvl="0"/>
            <a:r>
              <a:rPr lang="ru-RU" sz="2000" dirty="0" smtClean="0"/>
              <a:t>6. Электронный </a:t>
            </a:r>
            <a:r>
              <a:rPr lang="ru-RU" sz="2000" dirty="0"/>
              <a:t>образовательный ресурс «</a:t>
            </a:r>
            <a:r>
              <a:rPr lang="ru-RU" sz="2000" dirty="0" err="1"/>
              <a:t>Якласс</a:t>
            </a:r>
            <a:r>
              <a:rPr lang="ru-RU" sz="2000" dirty="0"/>
              <a:t>»</a:t>
            </a:r>
          </a:p>
          <a:p>
            <a:pPr lvl="0"/>
            <a:r>
              <a:rPr lang="ru-RU" sz="2000" dirty="0" smtClean="0"/>
              <a:t>7. Корпорация </a:t>
            </a:r>
            <a:r>
              <a:rPr lang="ru-RU" sz="2000" dirty="0"/>
              <a:t>«Российский учебник» </a:t>
            </a:r>
          </a:p>
          <a:p>
            <a:pPr lvl="0"/>
            <a:r>
              <a:rPr lang="ru-RU" sz="2000" dirty="0" smtClean="0"/>
              <a:t>8. Издательство </a:t>
            </a:r>
            <a:r>
              <a:rPr lang="ru-RU" sz="2000" dirty="0"/>
              <a:t>«Просвещение»</a:t>
            </a:r>
          </a:p>
          <a:p>
            <a:r>
              <a:rPr lang="ru-RU" sz="2000" dirty="0" smtClean="0"/>
              <a:t>9. Сервис </a:t>
            </a:r>
            <a:r>
              <a:rPr lang="ru-RU" sz="2000" dirty="0"/>
              <a:t>«Яндекс. Учебник</a:t>
            </a:r>
            <a:r>
              <a:rPr lang="ru-RU" sz="2000" dirty="0" smtClean="0"/>
              <a:t>»</a:t>
            </a:r>
            <a:r>
              <a:rPr lang="ru-RU" sz="2000" dirty="0"/>
              <a:t> </a:t>
            </a:r>
            <a:endParaRPr lang="ru-RU" sz="2000" dirty="0" smtClean="0"/>
          </a:p>
          <a:p>
            <a:r>
              <a:rPr lang="ru-RU" sz="2000" b="1" u="sng" dirty="0" smtClean="0"/>
              <a:t>10. СЭДО </a:t>
            </a:r>
            <a:r>
              <a:rPr lang="ru-RU" sz="2000" b="1" u="sng" dirty="0"/>
              <a:t>- основная платформа электронного и дистанционного образования Владимирской области.</a:t>
            </a:r>
          </a:p>
          <a:p>
            <a:pPr lvl="0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3918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effectLst/>
              </a:rPr>
              <a:t> </a:t>
            </a:r>
            <a:r>
              <a:rPr lang="ru-RU" dirty="0">
                <a:solidFill>
                  <a:srgbClr val="FF0000"/>
                </a:solidFill>
                <a:effectLst/>
              </a:rPr>
              <a:t>О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нлайн-урок </a:t>
            </a:r>
            <a:r>
              <a:rPr lang="ru-RU" dirty="0">
                <a:solidFill>
                  <a:srgbClr val="FF0000"/>
                </a:solidFill>
                <a:effectLst/>
              </a:rPr>
              <a:t>в режиме реального времени.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548680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Помимо обучающих онлайн-платформ, перечисленных нами выше, существуют и </a:t>
            </a:r>
            <a:r>
              <a:rPr lang="ru-RU" b="1" dirty="0">
                <a:solidFill>
                  <a:srgbClr val="002060"/>
                </a:solidFill>
              </a:rPr>
              <a:t>иные цифровые сервисы</a:t>
            </a:r>
            <a:r>
              <a:rPr lang="ru-RU" dirty="0">
                <a:solidFill>
                  <a:srgbClr val="002060"/>
                </a:solidFill>
              </a:rPr>
              <a:t>, способные значительно облегчить процесс ДО.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1472010"/>
            <a:ext cx="2068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Zoom zoom.us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5396" y="1988840"/>
            <a:ext cx="2023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Facebook Live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46914" y="3244334"/>
            <a:ext cx="1449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Periscope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46914" y="2564904"/>
            <a:ext cx="970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Skype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00926" y="3861048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И др.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6853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764704"/>
            <a:ext cx="76328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</a:rPr>
              <a:t>На </a:t>
            </a:r>
            <a:r>
              <a:rPr lang="ru-RU" sz="2400" dirty="0" smtClean="0">
                <a:solidFill>
                  <a:srgbClr val="002060"/>
                </a:solidFill>
              </a:rPr>
              <a:t>образовательной платформе</a:t>
            </a:r>
            <a:r>
              <a:rPr lang="ru-RU" sz="2400" dirty="0">
                <a:solidFill>
                  <a:srgbClr val="002060"/>
                </a:solidFill>
              </a:rPr>
              <a:t>  организовано взаимодействие  всех  участников  </a:t>
            </a:r>
            <a:endParaRPr lang="ru-RU" sz="2400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образовательного </a:t>
            </a:r>
            <a:r>
              <a:rPr lang="ru-RU" sz="2400" dirty="0">
                <a:solidFill>
                  <a:srgbClr val="002060"/>
                </a:solidFill>
              </a:rPr>
              <a:t>процесса, осуществляется учет и контроль за образовательной деятельностью.  У каждой школы есть своя собственная электронная площадка.</a:t>
            </a:r>
            <a:r>
              <a:rPr lang="ru-RU" sz="2400" dirty="0" smtClean="0">
                <a:solidFill>
                  <a:srgbClr val="002060"/>
                </a:solidFill>
              </a:rPr>
              <a:t> Каждый педагог может создать курс по любому предмету с разработанными уроками, в который  включен </a:t>
            </a:r>
            <a:r>
              <a:rPr lang="ru-RU" sz="2400" dirty="0">
                <a:solidFill>
                  <a:srgbClr val="002060"/>
                </a:solidFill>
              </a:rPr>
              <a:t>собственный набор оцифрованных презентаций, </a:t>
            </a:r>
            <a:r>
              <a:rPr lang="ru-RU" sz="2400" dirty="0" err="1">
                <a:solidFill>
                  <a:srgbClr val="002060"/>
                </a:solidFill>
              </a:rPr>
              <a:t>видеоресурсов</a:t>
            </a:r>
            <a:r>
              <a:rPr lang="ru-RU" sz="2400" dirty="0">
                <a:solidFill>
                  <a:srgbClr val="002060"/>
                </a:solidFill>
              </a:rPr>
              <a:t> и учебных </a:t>
            </a:r>
            <a:r>
              <a:rPr lang="ru-RU" sz="2400" dirty="0" smtClean="0">
                <a:solidFill>
                  <a:srgbClr val="002060"/>
                </a:solidFill>
              </a:rPr>
              <a:t>заданий.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587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1265</TotalTime>
  <Words>318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 Использование интернет образовательной платформы для организации дистанционного обучения</vt:lpstr>
      <vt:lpstr>Дистанционное обучение</vt:lpstr>
      <vt:lpstr>Особенности дистанционного обучения</vt:lpstr>
      <vt:lpstr>Преимущества дистанционного обучения </vt:lpstr>
      <vt:lpstr>Недостатки дистанционного обучения</vt:lpstr>
      <vt:lpstr>Цифровые образовательные платформы для обучающихся и педагогов (наиболее распространённые) </vt:lpstr>
      <vt:lpstr> Онлайн-урок в режиме реального времени.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Школа</dc:creator>
  <cp:lastModifiedBy>школа</cp:lastModifiedBy>
  <cp:revision>14</cp:revision>
  <dcterms:created xsi:type="dcterms:W3CDTF">2021-03-18T09:11:42Z</dcterms:created>
  <dcterms:modified xsi:type="dcterms:W3CDTF">2021-03-19T07:42:33Z</dcterms:modified>
</cp:coreProperties>
</file>