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27F63C-0D60-45AB-A1AB-92F1B7F96D4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1E8852-0463-4AD6-AFEB-F8665B4C6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11718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Заповедники и заказники Владимирской области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0815" y="5332040"/>
            <a:ext cx="3235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Работу выполнили</a:t>
            </a:r>
          </a:p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ченицы 7 «А» класса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Любимова Таисия 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Зайцева Валерия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7647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ГКОУ ВО «Специальная (коррекционная) общеобразовательная школа-интернат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г.Владимира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для слепых и слабовидящих детей»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0222"/>
            <a:ext cx="4825841" cy="348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141" y="1844824"/>
            <a:ext cx="49872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76446"/>
            <a:ext cx="809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Особо </a:t>
            </a:r>
            <a:r>
              <a:rPr lang="ru-RU" sz="2400" b="1" dirty="0" err="1" smtClean="0">
                <a:solidFill>
                  <a:srgbClr val="C00000"/>
                </a:solidFill>
              </a:rPr>
              <a:t>охроняемые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приробные</a:t>
            </a:r>
            <a:r>
              <a:rPr lang="ru-RU" sz="2400" b="1" dirty="0" smtClean="0">
                <a:solidFill>
                  <a:srgbClr val="C00000"/>
                </a:solidFill>
              </a:rPr>
              <a:t> территории.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132855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Особо охраняемые природные территории – это участки земли,  водной поверхности и воздушного пространства над ними, где располагаются природные комплексы и объекты, имеющие особое природоохранное, научное, культурное, эстетическое, рекреационное и оздоровительное значение, изъятые решением органов государственной власти полностью или частично из хозяйственного использования и для которых установлен режим особой охраны.</a:t>
            </a:r>
          </a:p>
        </p:txBody>
      </p:sp>
    </p:spTree>
    <p:extLst>
      <p:ext uri="{BB962C8B-B14F-4D97-AF65-F5344CB8AC3E}">
        <p14:creationId xmlns:p14="http://schemas.microsoft.com/office/powerpoint/2010/main" val="27590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824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Федеральный закон от 14 марта 1995 года № 33-ФЗ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« </a:t>
            </a:r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собо охраняемые природные территории»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70" y="2872518"/>
            <a:ext cx="1822546" cy="14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56" y="2872518"/>
            <a:ext cx="1692679" cy="14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695" y="28976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Национальные </a:t>
            </a:r>
            <a:r>
              <a:rPr lang="ru-RU" sz="1600" dirty="0"/>
              <a:t>парки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8220" y="2897696"/>
            <a:ext cx="1631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Государственные </a:t>
            </a:r>
            <a:r>
              <a:rPr lang="ru-RU" sz="1600" dirty="0"/>
              <a:t>природные заказники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64081"/>
            <a:ext cx="1800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76256" y="2864081"/>
            <a:ext cx="168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амятники </a:t>
            </a:r>
            <a:r>
              <a:rPr lang="ru-RU" sz="1600" dirty="0"/>
              <a:t>природы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9" y="4761707"/>
            <a:ext cx="16891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39989" y="4811265"/>
            <a:ext cx="1642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Лечебно-оздоровительные </a:t>
            </a:r>
            <a:r>
              <a:rPr lang="ru-RU" sz="1600" dirty="0"/>
              <a:t>местности и курорты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5907" y="1556792"/>
            <a:ext cx="6533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Различают следующие основные категории ООПТ: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187624" y="1926124"/>
            <a:ext cx="288032" cy="78279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63888" y="1926124"/>
            <a:ext cx="144016" cy="78279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48198" y="1926124"/>
            <a:ext cx="0" cy="2799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248198" y="1962687"/>
            <a:ext cx="0" cy="279902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1926124"/>
            <a:ext cx="288032" cy="67422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>
            <a:off x="5364088" y="1926125"/>
            <a:ext cx="185456" cy="71789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6640686" y="1926124"/>
            <a:ext cx="45777" cy="279902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1266"/>
            <a:ext cx="16954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9" y="2864333"/>
            <a:ext cx="16954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1566906" y="5128272"/>
            <a:ext cx="1512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Ботанические сады</a:t>
            </a:r>
          </a:p>
          <a:p>
            <a:endParaRPr lang="ru-RU" dirty="0"/>
          </a:p>
        </p:txBody>
      </p:sp>
      <p:sp>
        <p:nvSpPr>
          <p:cNvPr id="2059" name="TextBox 2058"/>
          <p:cNvSpPr txBox="1"/>
          <p:nvPr/>
        </p:nvSpPr>
        <p:spPr>
          <a:xfrm>
            <a:off x="382805" y="2918156"/>
            <a:ext cx="156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Заказники и заповедники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736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82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Владимирская область расположена в зоне смешанных лесов.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15" y="807973"/>
            <a:ext cx="5309865" cy="5309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70303"/>
            <a:ext cx="30963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Во Владимирской области организованы 145 особо охраняемых природных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 территорий (ООПТ), в том числе три ООПТ федерального значения, 118 ООПТ регионального значения, в том числе: 34 заказника, 81 памятник природы, 2 историко-ландшафтных комплекса, 1 дендрологический парк  и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24 ООПТ местного значения. 92 ООПТ поставлены на учёт в государственный кадастр недвижимости (ГКН) как зоны с особыми условиями использования территорий (ЗОУИТ).</a:t>
            </a:r>
          </a:p>
        </p:txBody>
      </p:sp>
    </p:spTree>
    <p:extLst>
      <p:ext uri="{BB962C8B-B14F-4D97-AF65-F5344CB8AC3E}">
        <p14:creationId xmlns:p14="http://schemas.microsoft.com/office/powerpoint/2010/main" val="15800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076" y="248811"/>
            <a:ext cx="589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Национальный парк «Мещера»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99942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Создан </a:t>
            </a:r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>9 апреля 1992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9912" y="2280117"/>
            <a:ext cx="35283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национальный парк «Мещерский» (Рязанская область)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3697627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a typeface="Calibri"/>
                <a:cs typeface="Times New Roman"/>
              </a:rPr>
              <a:t>заказник </a:t>
            </a: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«Муромский»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2128" y="5548875"/>
            <a:ext cx="2833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a typeface="Calibri"/>
                <a:cs typeface="Times New Roman"/>
              </a:rPr>
              <a:t>заказник  </a:t>
            </a: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«</a:t>
            </a:r>
            <a:r>
              <a:rPr lang="ru-RU" i="1" dirty="0" err="1">
                <a:solidFill>
                  <a:srgbClr val="C00000"/>
                </a:solidFill>
                <a:ea typeface="Calibri"/>
                <a:cs typeface="Times New Roman"/>
              </a:rPr>
              <a:t>Клязьминский</a:t>
            </a: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»</a:t>
            </a:r>
            <a:endParaRPr lang="ru-RU" i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68860" y="2636912"/>
            <a:ext cx="183609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79966" y="2737317"/>
            <a:ext cx="1175556" cy="9578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9632" y="3047256"/>
            <a:ext cx="509228" cy="24699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2097722"/>
            <a:ext cx="294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Под управлением </a:t>
            </a:r>
            <a:r>
              <a:rPr lang="ru-RU" b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парка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находятся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2386"/>
            <a:ext cx="3300992" cy="24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0578"/>
            <a:ext cx="7156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В «Мещере» растут </a:t>
            </a: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59 </a:t>
            </a:r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видов редких растений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2098084" cy="2676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325" y="3444347"/>
            <a:ext cx="252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гаммарбая</a:t>
            </a:r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 болотная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1872208" cy="2676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5761" y="3440832"/>
            <a:ext cx="280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полушник</a:t>
            </a:r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 щетинистый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1" y="768219"/>
            <a:ext cx="3212075" cy="2676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4168" y="344434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каулиния</a:t>
            </a:r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 тончайшая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865215" cy="25906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5027" y="6500336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меч-трава обыкновенная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1" y="3910816"/>
            <a:ext cx="3212075" cy="25778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96136" y="6488668"/>
            <a:ext cx="163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водяной орех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IA_Text_Serif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Фауна национального парка «Мещера» 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4" y="794321"/>
            <a:ext cx="3323375" cy="2477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2315" y="3271746"/>
            <a:ext cx="209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пеночка-</a:t>
            </a:r>
            <a:r>
              <a:rPr lang="ru-RU" i="1" dirty="0" err="1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зарничка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8591" y="34913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IA_Text_Serif"/>
                <a:ea typeface="Calibri"/>
                <a:cs typeface="Times New Roman"/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(была поймана в </a:t>
            </a:r>
            <a:r>
              <a:rPr lang="ru-RU" sz="1400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сентябре 2016 </a:t>
            </a:r>
            <a:r>
              <a:rPr lang="ru-RU" sz="1400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года)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329" y="4117722"/>
            <a:ext cx="21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русская </a:t>
            </a:r>
            <a:r>
              <a:rPr lang="ru-RU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выхухоль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3519739" cy="2160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28184" y="4117722"/>
            <a:ext cx="2302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бабочка </a:t>
            </a:r>
            <a:r>
              <a:rPr lang="ru-RU" i="1" dirty="0" err="1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мнемозина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87054"/>
            <a:ext cx="3672408" cy="22281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3341" y="3290501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IA_Text_Serif"/>
                <a:ea typeface="Calibri"/>
                <a:cs typeface="Times New Roman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змееяд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2" y="866615"/>
            <a:ext cx="348615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5"/>
            <a:ext cx="612379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Клязьминско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- 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Лухский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заказник</a:t>
            </a:r>
            <a:endParaRPr lang="ru-RU" sz="2400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3639" y="1072249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Образован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в 1994 году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823" y="1426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На территории заказника произрастает около </a:t>
            </a:r>
            <a:r>
              <a:rPr lang="ru-RU" b="1" i="1" dirty="0">
                <a:solidFill>
                  <a:srgbClr val="C00000"/>
                </a:solidFill>
                <a:ea typeface="Calibri"/>
                <a:cs typeface="Times New Roman"/>
              </a:rPr>
              <a:t>40 видов охраняемых </a:t>
            </a:r>
            <a:r>
              <a:rPr lang="ru-RU" b="1" i="1" dirty="0" smtClean="0">
                <a:solidFill>
                  <a:srgbClr val="C00000"/>
                </a:solidFill>
                <a:ea typeface="Calibri"/>
                <a:cs typeface="Times New Roman"/>
              </a:rPr>
              <a:t>растений;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262" y="2780928"/>
            <a:ext cx="3722212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860" y="5445224"/>
            <a:ext cx="2649443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прострел раскрытый</a:t>
            </a:r>
            <a:r>
              <a:rPr lang="ru-RU" dirty="0" smtClean="0">
                <a:solidFill>
                  <a:srgbClr val="000000"/>
                </a:solidFill>
                <a:latin typeface="RIA_Text_Serif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703445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a typeface="Calibri"/>
                <a:cs typeface="Times New Roman"/>
              </a:rPr>
              <a:t>50 охраняемых видов животных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1223" y="2182821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черный аист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06" y="2156254"/>
            <a:ext cx="2820252" cy="1880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302" y="4494593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серый сорокопут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9380" y="3817571"/>
            <a:ext cx="2565922" cy="16250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0241" y="5835587"/>
            <a:ext cx="31149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C00000"/>
                </a:solidFill>
                <a:ea typeface="Calibri"/>
                <a:cs typeface="Times New Roman"/>
              </a:rPr>
              <a:t>обыкновенный аполлон</a:t>
            </a:r>
            <a:r>
              <a:rPr lang="ru-RU" dirty="0">
                <a:solidFill>
                  <a:srgbClr val="000000"/>
                </a:solidFill>
                <a:latin typeface="RIA_Text_Serif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39" y="5113059"/>
            <a:ext cx="2260649" cy="17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822" y="548679"/>
            <a:ext cx="7285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Ценность  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фауны заказника представляет </a:t>
            </a:r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    популяция 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европейского зубра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5679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(завезен </a:t>
            </a:r>
            <a:r>
              <a:rPr lang="ru-RU" i="1" dirty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в год образования охранной </a:t>
            </a:r>
            <a:r>
              <a:rPr lang="ru-RU" i="1" dirty="0" smtClean="0">
                <a:solidFill>
                  <a:srgbClr val="C00000"/>
                </a:solidFill>
                <a:latin typeface="RIA_Text_Serif"/>
                <a:ea typeface="Calibri"/>
                <a:cs typeface="Times New Roman"/>
              </a:rPr>
              <a:t>территории)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000750" cy="3533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0331" y="6021288"/>
            <a:ext cx="53206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популяция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составляет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примерно 45 голов.</a:t>
            </a:r>
            <a:endParaRPr lang="ru-RU" sz="12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7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279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Заповедники и заказники Владимирской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и заказники владимирской области.</dc:title>
  <dc:creator>школа-интернат</dc:creator>
  <cp:lastModifiedBy>школа-интернат</cp:lastModifiedBy>
  <cp:revision>26</cp:revision>
  <dcterms:created xsi:type="dcterms:W3CDTF">2019-02-21T13:05:31Z</dcterms:created>
  <dcterms:modified xsi:type="dcterms:W3CDTF">2019-04-10T09:35:45Z</dcterms:modified>
</cp:coreProperties>
</file>