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4"/>
  </p:notesMasterIdLst>
  <p:sldIdLst>
    <p:sldId id="256" r:id="rId2"/>
    <p:sldId id="302" r:id="rId3"/>
    <p:sldId id="262" r:id="rId4"/>
    <p:sldId id="264" r:id="rId5"/>
    <p:sldId id="257" r:id="rId6"/>
    <p:sldId id="270" r:id="rId7"/>
    <p:sldId id="265" r:id="rId8"/>
    <p:sldId id="266" r:id="rId9"/>
    <p:sldId id="267" r:id="rId10"/>
    <p:sldId id="268" r:id="rId11"/>
    <p:sldId id="269" r:id="rId12"/>
    <p:sldId id="271" r:id="rId13"/>
    <p:sldId id="309" r:id="rId14"/>
    <p:sldId id="272" r:id="rId15"/>
    <p:sldId id="273" r:id="rId16"/>
    <p:sldId id="289" r:id="rId17"/>
    <p:sldId id="288" r:id="rId18"/>
    <p:sldId id="290" r:id="rId19"/>
    <p:sldId id="292" r:id="rId20"/>
    <p:sldId id="277" r:id="rId21"/>
    <p:sldId id="278" r:id="rId22"/>
    <p:sldId id="304" r:id="rId23"/>
    <p:sldId id="284" r:id="rId24"/>
    <p:sldId id="305" r:id="rId25"/>
    <p:sldId id="306" r:id="rId26"/>
    <p:sldId id="303" r:id="rId27"/>
    <p:sldId id="285" r:id="rId28"/>
    <p:sldId id="279" r:id="rId29"/>
    <p:sldId id="280" r:id="rId30"/>
    <p:sldId id="286" r:id="rId31"/>
    <p:sldId id="281" r:id="rId32"/>
    <p:sldId id="300" r:id="rId33"/>
    <p:sldId id="293" r:id="rId34"/>
    <p:sldId id="294" r:id="rId35"/>
    <p:sldId id="295" r:id="rId36"/>
    <p:sldId id="296" r:id="rId37"/>
    <p:sldId id="301" r:id="rId38"/>
    <p:sldId id="297" r:id="rId39"/>
    <p:sldId id="298" r:id="rId40"/>
    <p:sldId id="299" r:id="rId41"/>
    <p:sldId id="282" r:id="rId42"/>
    <p:sldId id="307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65" autoAdjust="0"/>
    <p:restoredTop sz="86484" autoAdjust="0"/>
  </p:normalViewPr>
  <p:slideViewPr>
    <p:cSldViewPr>
      <p:cViewPr varScale="1">
        <p:scale>
          <a:sx n="97" d="100"/>
          <a:sy n="97" d="100"/>
        </p:scale>
        <p:origin x="-13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0" y="7861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18F920-A7CC-4B4D-8D3E-3498F0CFC1A4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A927E-D767-4C07-A32A-C7615C07D5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053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A927E-D767-4C07-A32A-C7615C07D5B7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968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A927E-D767-4C07-A32A-C7615C07D5B7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edg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571528"/>
            <a:ext cx="8572528" cy="2143140"/>
          </a:xfrm>
        </p:spPr>
        <p:txBody>
          <a:bodyPr/>
          <a:lstStyle/>
          <a:p>
            <a:r>
              <a:rPr lang="ru-RU" dirty="0" smtClean="0"/>
              <a:t>   Филологический ринг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500130" y="1928802"/>
            <a:ext cx="9644130" cy="2967046"/>
          </a:xfrm>
        </p:spPr>
        <p:txBody>
          <a:bodyPr/>
          <a:lstStyle/>
          <a:p>
            <a:endParaRPr lang="ru-RU" dirty="0" smtClean="0"/>
          </a:p>
          <a:p>
            <a:r>
              <a:rPr lang="ru-RU" sz="3600" b="1" dirty="0" smtClean="0"/>
              <a:t>                           </a:t>
            </a:r>
            <a:endParaRPr lang="ru-RU" sz="3600" b="1" dirty="0"/>
          </a:p>
        </p:txBody>
      </p:sp>
      <p:pic>
        <p:nvPicPr>
          <p:cNvPr id="4" name="Рисунок 3" descr="2 (56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214554"/>
            <a:ext cx="6143668" cy="4643447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Шифровка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507207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Нам пришли шифровки, зная арифметические действия, вы должны их расшифровать.</a:t>
            </a:r>
            <a:br>
              <a:rPr lang="ru-RU" dirty="0" smtClean="0"/>
            </a:br>
            <a:r>
              <a:rPr lang="ru-RU" dirty="0" smtClean="0"/>
              <a:t>Ребусы + грамматическая арифметика. Назвать какой частью речи является полученное слово.</a:t>
            </a:r>
          </a:p>
          <a:p>
            <a:r>
              <a:rPr lang="ru-RU" sz="4700" dirty="0" smtClean="0"/>
              <a:t/>
            </a:r>
            <a:br>
              <a:rPr lang="ru-RU" sz="4700" dirty="0" smtClean="0"/>
            </a:br>
            <a:r>
              <a:rPr lang="ru-RU" sz="4700" dirty="0" smtClean="0"/>
              <a:t>кабан – ан + лук = ?</a:t>
            </a:r>
            <a:br>
              <a:rPr lang="ru-RU" sz="4700" dirty="0" smtClean="0"/>
            </a:br>
            <a:r>
              <a:rPr lang="ru-RU" sz="4700" dirty="0" err="1" smtClean="0"/>
              <a:t>ква</a:t>
            </a:r>
            <a:r>
              <a:rPr lang="ru-RU" sz="4700" dirty="0" smtClean="0"/>
              <a:t> + рак – </a:t>
            </a:r>
            <a:r>
              <a:rPr lang="ru-RU" sz="4700" dirty="0" err="1" smtClean="0"/>
              <a:t>ак</a:t>
            </a:r>
            <a:r>
              <a:rPr lang="ru-RU" sz="4700" dirty="0" smtClean="0"/>
              <a:t> + тира = ?</a:t>
            </a:r>
            <a:br>
              <a:rPr lang="ru-RU" sz="4700" dirty="0" smtClean="0"/>
            </a:br>
            <a:r>
              <a:rPr lang="ru-RU" sz="4700" dirty="0" smtClean="0"/>
              <a:t>с + место стоянки судов = ?</a:t>
            </a:r>
            <a:br>
              <a:rPr lang="ru-RU" sz="4700" dirty="0" smtClean="0"/>
            </a:br>
            <a:r>
              <a:rPr lang="ru-RU" sz="4700" dirty="0" smtClean="0"/>
              <a:t>череп – </a:t>
            </a:r>
            <a:r>
              <a:rPr lang="ru-RU" sz="4700" dirty="0" err="1" smtClean="0"/>
              <a:t>п</a:t>
            </a:r>
            <a:r>
              <a:rPr lang="ru-RU" sz="4700" dirty="0" smtClean="0"/>
              <a:t> + муха = ?</a:t>
            </a:r>
            <a:br>
              <a:rPr lang="ru-RU" sz="4700" dirty="0" smtClean="0"/>
            </a:br>
            <a:r>
              <a:rPr lang="ru-RU" sz="4700" dirty="0" smtClean="0"/>
              <a:t>корь – </a:t>
            </a:r>
            <a:r>
              <a:rPr lang="ru-RU" sz="4700" dirty="0" err="1" smtClean="0"/>
              <a:t>ь</a:t>
            </a:r>
            <a:r>
              <a:rPr lang="ru-RU" sz="4700" dirty="0" smtClean="0"/>
              <a:t> + идол – л + </a:t>
            </a:r>
            <a:r>
              <a:rPr lang="ru-RU" sz="4700" dirty="0" err="1" smtClean="0"/>
              <a:t>р</a:t>
            </a:r>
            <a:r>
              <a:rPr lang="ru-RU" sz="4700" dirty="0" smtClean="0"/>
              <a:t> = ?</a:t>
            </a:r>
            <a:br>
              <a:rPr lang="ru-RU" sz="4700" dirty="0" smtClean="0"/>
            </a:br>
            <a:r>
              <a:rPr lang="ru-RU" sz="4700" dirty="0" smtClean="0"/>
              <a:t>чудеса – а + </a:t>
            </a:r>
            <a:r>
              <a:rPr lang="ru-RU" sz="4700" dirty="0" err="1" smtClean="0"/>
              <a:t>ный</a:t>
            </a:r>
            <a:r>
              <a:rPr lang="ru-RU" sz="4700" dirty="0" smtClean="0"/>
              <a:t> = ?</a:t>
            </a:r>
            <a:br>
              <a:rPr lang="ru-RU" sz="4700" dirty="0" smtClean="0"/>
            </a:br>
            <a:endParaRPr lang="ru-RU" sz="4700" dirty="0"/>
          </a:p>
        </p:txBody>
      </p:sp>
      <p:pic>
        <p:nvPicPr>
          <p:cNvPr id="4" name="Рисунок 3" descr="2 (57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74" y="3357562"/>
            <a:ext cx="2500330" cy="3357586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Конкурс «Собери фразеологизмы»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1449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14048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500034" y="2214554"/>
            <a:ext cx="4040188" cy="328851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Повесить</a:t>
            </a:r>
          </a:p>
          <a:p>
            <a:r>
              <a:rPr lang="ru-RU" sz="3200" dirty="0" smtClean="0"/>
              <a:t>Отводить</a:t>
            </a:r>
          </a:p>
          <a:p>
            <a:r>
              <a:rPr lang="ru-RU" sz="3200" dirty="0" smtClean="0"/>
              <a:t>Вешать</a:t>
            </a:r>
          </a:p>
          <a:p>
            <a:r>
              <a:rPr lang="ru-RU" sz="3200" dirty="0" smtClean="0"/>
              <a:t>Распустить</a:t>
            </a:r>
          </a:p>
          <a:p>
            <a:r>
              <a:rPr lang="ru-RU" sz="3200" dirty="0" smtClean="0"/>
              <a:t>Смотреть сквозь</a:t>
            </a:r>
          </a:p>
          <a:p>
            <a:r>
              <a:rPr lang="ru-RU" sz="3200" dirty="0" smtClean="0"/>
              <a:t>Ломать</a:t>
            </a:r>
          </a:p>
          <a:p>
            <a:r>
              <a:rPr lang="ru-RU" sz="3200" dirty="0" smtClean="0"/>
              <a:t>Вставлять палки в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071678"/>
            <a:ext cx="4041775" cy="4288642"/>
          </a:xfrm>
        </p:spPr>
        <p:txBody>
          <a:bodyPr>
            <a:noAutofit/>
          </a:bodyPr>
          <a:lstStyle/>
          <a:p>
            <a:r>
              <a:rPr lang="ru-RU" sz="3200" dirty="0" smtClean="0"/>
              <a:t>Голову</a:t>
            </a:r>
          </a:p>
          <a:p>
            <a:r>
              <a:rPr lang="ru-RU" sz="3200" dirty="0" smtClean="0"/>
              <a:t>Нос</a:t>
            </a:r>
          </a:p>
          <a:p>
            <a:r>
              <a:rPr lang="ru-RU" sz="3200" dirty="0" smtClean="0"/>
              <a:t>Колеса</a:t>
            </a:r>
          </a:p>
          <a:p>
            <a:r>
              <a:rPr lang="ru-RU" sz="3200" dirty="0" smtClean="0"/>
              <a:t>Лапшу</a:t>
            </a:r>
          </a:p>
          <a:p>
            <a:r>
              <a:rPr lang="ru-RU" sz="3200" dirty="0" smtClean="0"/>
              <a:t>Глаза</a:t>
            </a:r>
          </a:p>
          <a:p>
            <a:r>
              <a:rPr lang="ru-RU" sz="3200" dirty="0" smtClean="0"/>
              <a:t>Нюни</a:t>
            </a:r>
          </a:p>
          <a:p>
            <a:r>
              <a:rPr lang="ru-RU" sz="3200" dirty="0" smtClean="0"/>
              <a:t>Пальцы</a:t>
            </a:r>
            <a:endParaRPr lang="ru-RU" sz="32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Творческий конкурс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>
            <a:normAutofit/>
          </a:bodyPr>
          <a:lstStyle/>
          <a:p>
            <a:pPr lvl="3"/>
            <a:r>
              <a:rPr lang="ru-RU" sz="3600" dirty="0" smtClean="0">
                <a:solidFill>
                  <a:srgbClr val="FFFF00"/>
                </a:solidFill>
              </a:rPr>
              <a:t>Дополни подходящими определениями  предложенные предложения.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школа\Pictures\Book_2901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578" y="3645024"/>
            <a:ext cx="6286500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296144"/>
          </a:xfrm>
        </p:spPr>
        <p:txBody>
          <a:bodyPr>
            <a:normAutofit/>
          </a:bodyPr>
          <a:lstStyle/>
          <a:p>
            <a:r>
              <a:rPr lang="ru-RU" dirty="0" smtClean="0"/>
              <a:t>        Переводчики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3313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Переведите с «шершавого» канцелярского языка на обычный пословицы</a:t>
            </a:r>
            <a:endParaRPr lang="ru-RU" sz="3600" dirty="0"/>
          </a:p>
        </p:txBody>
      </p:sp>
      <p:pic>
        <p:nvPicPr>
          <p:cNvPr id="3074" name="Picture 2" descr="C:\Users\школа\Pictures\чино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249" y="2852936"/>
            <a:ext cx="9525000" cy="4430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78333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84784"/>
          </a:xfrm>
        </p:spPr>
        <p:txBody>
          <a:bodyPr/>
          <a:lstStyle/>
          <a:p>
            <a:r>
              <a:rPr lang="ru-RU" dirty="0" smtClean="0"/>
              <a:t>КОНКУРС КАПИТАНОВ</a:t>
            </a:r>
            <a:endParaRPr lang="ru-RU" dirty="0"/>
          </a:p>
        </p:txBody>
      </p:sp>
      <p:pic>
        <p:nvPicPr>
          <p:cNvPr id="2050" name="Picture 2" descr="C:\Users\школа\Pictures\captain-cartoon3-319064104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5651102" cy="50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6891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586440"/>
          </a:xfrm>
        </p:spPr>
        <p:txBody>
          <a:bodyPr/>
          <a:lstStyle/>
          <a:p>
            <a:r>
              <a:rPr lang="ru-RU" dirty="0" smtClean="0"/>
              <a:t>            </a:t>
            </a:r>
            <a:r>
              <a:rPr lang="en-US" sz="6000" dirty="0" smtClean="0"/>
              <a:t>II </a:t>
            </a:r>
            <a:r>
              <a:rPr lang="ru-RU" sz="6000" dirty="0" smtClean="0"/>
              <a:t> тур</a:t>
            </a:r>
            <a:endParaRPr lang="ru-RU" sz="6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060848"/>
            <a:ext cx="7632848" cy="4752528"/>
          </a:xfrm>
        </p:spPr>
      </p:pic>
      <p:sp>
        <p:nvSpPr>
          <p:cNvPr id="4" name="Прямоугольник 3"/>
          <p:cNvSpPr/>
          <p:nvPr/>
        </p:nvSpPr>
        <p:spPr>
          <a:xfrm>
            <a:off x="2431640" y="2967335"/>
            <a:ext cx="428072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Литература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432431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543956" cy="221455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Перед вами изображения птиц:</a:t>
            </a:r>
            <a:br>
              <a:rPr lang="ru-RU" sz="3600" b="1" dirty="0" smtClean="0"/>
            </a:br>
            <a:r>
              <a:rPr lang="ru-RU" sz="3600" b="1" dirty="0" smtClean="0"/>
              <a:t> орла,  совы,  петуха,  кукушки, вороны.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1.Она считалась у славян вещей птицей, посвящалась богине весны и предсказывала начало гроз и дождей.</a:t>
            </a:r>
          </a:p>
          <a:p>
            <a:r>
              <a:rPr lang="ru-RU" dirty="0" smtClean="0"/>
              <a:t>2. Эта птица жила до трехсот лет и единственная могла приносить живую и мертвую воду.</a:t>
            </a:r>
          </a:p>
          <a:p>
            <a:r>
              <a:rPr lang="ru-RU" dirty="0" smtClean="0"/>
              <a:t>3. В крестьянском быту она почиталась символом небесного огня и одновременно оберегом от него. Ее изображение и сейчас встречается на крышах домов.</a:t>
            </a:r>
          </a:p>
          <a:p>
            <a:r>
              <a:rPr lang="ru-RU" dirty="0" smtClean="0"/>
              <a:t>4. Загадочная птица, любительница ночной жизни. Народная волна нарекла ее сторожем кладов и самой мудрой из земных птиц.</a:t>
            </a:r>
          </a:p>
          <a:p>
            <a:r>
              <a:rPr lang="ru-RU" dirty="0" smtClean="0"/>
              <a:t>5. С древности эта птица стала символом гордости, могущества и вольности. Мифы рассказывают, что главный бог славян, Перун, появлялся на земле в облике этой птицы.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928688"/>
            <a:ext cx="2071687" cy="3171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09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1000125"/>
            <a:ext cx="2959100" cy="2987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100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88" y="1000125"/>
            <a:ext cx="2863850" cy="29289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101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4138" y="4286250"/>
            <a:ext cx="2843212" cy="2428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102" name="Rectangle 12"/>
          <p:cNvSpPr>
            <a:spLocks noChangeArrowheads="1"/>
          </p:cNvSpPr>
          <p:nvPr/>
        </p:nvSpPr>
        <p:spPr bwMode="auto">
          <a:xfrm>
            <a:off x="1000125" y="214313"/>
            <a:ext cx="4286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  <a:latin typeface="Algerian" pitchFamily="82" charset="0"/>
              </a:rPr>
              <a:t>1</a:t>
            </a:r>
          </a:p>
        </p:txBody>
      </p:sp>
      <p:sp>
        <p:nvSpPr>
          <p:cNvPr id="4103" name="Rectangle 13"/>
          <p:cNvSpPr>
            <a:spLocks noChangeArrowheads="1"/>
          </p:cNvSpPr>
          <p:nvPr/>
        </p:nvSpPr>
        <p:spPr bwMode="auto">
          <a:xfrm>
            <a:off x="3929063" y="285750"/>
            <a:ext cx="428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  <a:latin typeface="Algerian" pitchFamily="82" charset="0"/>
              </a:rPr>
              <a:t>2</a:t>
            </a:r>
          </a:p>
        </p:txBody>
      </p:sp>
      <p:sp>
        <p:nvSpPr>
          <p:cNvPr id="4104" name="Rectangle 14"/>
          <p:cNvSpPr>
            <a:spLocks noChangeArrowheads="1"/>
          </p:cNvSpPr>
          <p:nvPr/>
        </p:nvSpPr>
        <p:spPr bwMode="auto">
          <a:xfrm>
            <a:off x="7286625" y="428625"/>
            <a:ext cx="428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  <a:latin typeface="Algerian" pitchFamily="82" charset="0"/>
              </a:rPr>
              <a:t>3</a:t>
            </a:r>
          </a:p>
        </p:txBody>
      </p:sp>
      <p:sp>
        <p:nvSpPr>
          <p:cNvPr id="4105" name="Rectangle 15"/>
          <p:cNvSpPr>
            <a:spLocks noChangeArrowheads="1"/>
          </p:cNvSpPr>
          <p:nvPr/>
        </p:nvSpPr>
        <p:spPr bwMode="auto">
          <a:xfrm>
            <a:off x="714375" y="4286250"/>
            <a:ext cx="428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  <a:latin typeface="Algerian" pitchFamily="82" charset="0"/>
              </a:rPr>
              <a:t>4</a:t>
            </a:r>
          </a:p>
        </p:txBody>
      </p:sp>
      <p:pic>
        <p:nvPicPr>
          <p:cNvPr id="4106" name="Рисунок 15" descr="ворона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0263" y="4286250"/>
            <a:ext cx="3227387" cy="2428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107" name="Прямоугольник 16"/>
          <p:cNvSpPr>
            <a:spLocks noChangeArrowheads="1"/>
          </p:cNvSpPr>
          <p:nvPr/>
        </p:nvSpPr>
        <p:spPr bwMode="auto">
          <a:xfrm>
            <a:off x="7929563" y="4286250"/>
            <a:ext cx="412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  <a:latin typeface="Algerian" pitchFamily="82" charset="0"/>
              </a:rPr>
              <a:t>5</a:t>
            </a:r>
          </a:p>
        </p:txBody>
      </p:sp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1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1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0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40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3572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Перед вами изображения животных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35782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По народным поверьям, он олицетворение темноты. Им мог оборачиваться главный славянский бог Перун, когда хотел появиться на земле. Этот зверь умел говорить человеческим голосом, был наделен мудростью и действовал во многих русских сказках.</a:t>
            </a:r>
          </a:p>
          <a:p>
            <a:r>
              <a:rPr lang="ru-RU" dirty="0" smtClean="0"/>
              <a:t>2. По преданьям, это человек, превращенный злым колдуном в дикого зверя. Он сам на человека никогда не нападает, умеет ходить на задних лапах. В его облике может появляться на земле один из главных славянских богов – Велес. </a:t>
            </a:r>
          </a:p>
          <a:p>
            <a:endParaRPr lang="ru-RU" dirty="0" smtClean="0"/>
          </a:p>
          <a:p>
            <a:r>
              <a:rPr lang="ru-RU" dirty="0" smtClean="0"/>
              <a:t>3. Это животное выступает спутником колдунов или колдуний, однако он очень любим русским народом. По славянским поверьям, это очень смышлен животное. С ним связано множество примет и пословиц.</a:t>
            </a:r>
          </a:p>
          <a:p>
            <a:endParaRPr lang="ru-RU" dirty="0" smtClean="0"/>
          </a:p>
          <a:p>
            <a:r>
              <a:rPr lang="ru-RU" dirty="0" smtClean="0"/>
              <a:t>4. В древние времена, когда обожествлялись силы природы, темная сила выезжала на этом животном черного цвета, а боги цвета и тьмы ездили на таком же животном белой масти. Поэтическое народное слово именует его “крыльями человека”.</a:t>
            </a:r>
          </a:p>
          <a:p>
            <a:r>
              <a:rPr lang="ru-RU" dirty="0" smtClean="0"/>
              <a:t>5. Об этом своем верном друге наш народ сложил много крылатых выражений, примет, пословиц, загадок. Он одной породы с волком, но с давних пор – его лютый враг.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9"/>
          <p:cNvSpPr>
            <a:spLocks noChangeArrowheads="1"/>
          </p:cNvSpPr>
          <p:nvPr/>
        </p:nvSpPr>
        <p:spPr bwMode="auto">
          <a:xfrm>
            <a:off x="4143375" y="4429125"/>
            <a:ext cx="438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3300"/>
                </a:solidFill>
                <a:latin typeface="Algerian" pitchFamily="82" charset="0"/>
              </a:rPr>
              <a:t>5</a:t>
            </a:r>
          </a:p>
        </p:txBody>
      </p:sp>
      <p:sp>
        <p:nvSpPr>
          <p:cNvPr id="5123" name="Rectangle 10"/>
          <p:cNvSpPr>
            <a:spLocks noChangeArrowheads="1"/>
          </p:cNvSpPr>
          <p:nvPr/>
        </p:nvSpPr>
        <p:spPr bwMode="auto">
          <a:xfrm>
            <a:off x="7143750" y="571500"/>
            <a:ext cx="3857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3300"/>
                </a:solidFill>
                <a:latin typeface="Algerian" pitchFamily="82" charset="0"/>
              </a:rPr>
              <a:t>3</a:t>
            </a:r>
          </a:p>
        </p:txBody>
      </p:sp>
      <p:sp>
        <p:nvSpPr>
          <p:cNvPr id="5124" name="Rectangle 11"/>
          <p:cNvSpPr>
            <a:spLocks noChangeArrowheads="1"/>
          </p:cNvSpPr>
          <p:nvPr/>
        </p:nvSpPr>
        <p:spPr bwMode="auto">
          <a:xfrm>
            <a:off x="4071938" y="500063"/>
            <a:ext cx="3857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3300"/>
                </a:solidFill>
                <a:latin typeface="Algerian" pitchFamily="82" charset="0"/>
              </a:rPr>
              <a:t>2</a:t>
            </a:r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1285875" y="500063"/>
            <a:ext cx="3857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3300"/>
                </a:solidFill>
                <a:latin typeface="Algerian" pitchFamily="82" charset="0"/>
              </a:rPr>
              <a:t>1</a:t>
            </a:r>
          </a:p>
        </p:txBody>
      </p:sp>
      <p:pic>
        <p:nvPicPr>
          <p:cNvPr id="5126" name="Рисунок 15" descr="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285875"/>
            <a:ext cx="2767013" cy="2071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7" name="Рисунок 16" descr="Medvedi-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75" y="1214438"/>
            <a:ext cx="2357438" cy="29860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8" name="Рисунок 17" descr="волк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4500563"/>
            <a:ext cx="2746375" cy="2058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9" name="Рисунок 13" descr="6.gif"/>
          <p:cNvPicPr>
            <a:picLocks noChangeAspect="1"/>
          </p:cNvPicPr>
          <p:nvPr/>
        </p:nvPicPr>
        <p:blipFill>
          <a:blip r:embed="rId5"/>
          <a:srcRect l="3540" t="8067"/>
          <a:stretch>
            <a:fillRect/>
          </a:stretch>
        </p:blipFill>
        <p:spPr bwMode="auto">
          <a:xfrm>
            <a:off x="5429250" y="1214438"/>
            <a:ext cx="3586163" cy="3000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30" name="Рисунок 14" descr="6..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7625" y="4929188"/>
            <a:ext cx="1966913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1" name="Прямоугольник 15"/>
          <p:cNvSpPr>
            <a:spLocks noChangeArrowheads="1"/>
          </p:cNvSpPr>
          <p:nvPr/>
        </p:nvSpPr>
        <p:spPr bwMode="auto">
          <a:xfrm>
            <a:off x="142875" y="4572000"/>
            <a:ext cx="3857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3300"/>
                </a:solidFill>
                <a:latin typeface="Algerian" pitchFamily="82" charset="0"/>
              </a:rPr>
              <a:t>4</a:t>
            </a:r>
          </a:p>
        </p:txBody>
      </p:sp>
      <p:pic>
        <p:nvPicPr>
          <p:cNvPr id="5132" name="Рисунок 18" descr="35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63" y="4500563"/>
            <a:ext cx="2214562" cy="208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3" name="Прямоугольник 19"/>
          <p:cNvSpPr>
            <a:spLocks noChangeArrowheads="1"/>
          </p:cNvSpPr>
          <p:nvPr/>
        </p:nvSpPr>
        <p:spPr bwMode="auto">
          <a:xfrm>
            <a:off x="8501063" y="4500563"/>
            <a:ext cx="3857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3300"/>
                </a:solidFill>
                <a:latin typeface="Algerian" pitchFamily="82" charset="0"/>
              </a:rPr>
              <a:t>6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51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51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3"/>
            <a:ext cx="8624117" cy="6552728"/>
          </a:xfrm>
        </p:spPr>
      </p:pic>
    </p:spTree>
    <p:extLst>
      <p:ext uri="{BB962C8B-B14F-4D97-AF65-F5344CB8AC3E}">
        <p14:creationId xmlns:p14="http://schemas.microsoft.com/office/powerpoint/2010/main" val="153530789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396552" y="-171400"/>
            <a:ext cx="8964612" cy="1512168"/>
          </a:xfrm>
        </p:spPr>
        <p:txBody>
          <a:bodyPr/>
          <a:lstStyle/>
          <a:p>
            <a:pPr eaLnBrk="1" hangingPunct="1"/>
            <a:r>
              <a:rPr lang="ru-RU" sz="4000" b="1" dirty="0" err="1" smtClean="0">
                <a:solidFill>
                  <a:srgbClr val="FFFF00"/>
                </a:solidFill>
              </a:rPr>
              <a:t>Вспомни,мы</a:t>
            </a:r>
            <a:r>
              <a:rPr lang="ru-RU" sz="4000" b="1" dirty="0" smtClean="0">
                <a:solidFill>
                  <a:srgbClr val="FFFF00"/>
                </a:solidFill>
              </a:rPr>
              <a:t> читали….</a:t>
            </a:r>
          </a:p>
        </p:txBody>
      </p:sp>
      <p:pic>
        <p:nvPicPr>
          <p:cNvPr id="2051" name="Picture 5" descr="1008-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785938"/>
            <a:ext cx="4786313" cy="4786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2" name="Picture 9" descr="6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2852738"/>
            <a:ext cx="1081088" cy="290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10" descr="1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5229225"/>
            <a:ext cx="1793875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Выбери правильный ответ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389120"/>
          </a:xfrm>
        </p:spPr>
        <p:txBody>
          <a:bodyPr/>
          <a:lstStyle/>
          <a:p>
            <a:pPr lvl="0"/>
            <a:r>
              <a:rPr lang="ru-RU" dirty="0" smtClean="0"/>
              <a:t>1.Тургенев написал:</a:t>
            </a:r>
          </a:p>
          <a:p>
            <a:pPr lvl="0"/>
            <a:r>
              <a:rPr lang="ru-RU" dirty="0" smtClean="0"/>
              <a:t>А) «</a:t>
            </a:r>
            <a:r>
              <a:rPr lang="ru-RU" b="1" dirty="0" smtClean="0"/>
              <a:t>Записки врача</a:t>
            </a:r>
            <a:r>
              <a:rPr lang="ru-RU" dirty="0" smtClean="0"/>
              <a:t>»               в) «</a:t>
            </a:r>
            <a:r>
              <a:rPr lang="ru-RU" b="1" dirty="0" smtClean="0"/>
              <a:t>Записки на манжетах»</a:t>
            </a:r>
          </a:p>
          <a:p>
            <a:pPr lvl="0"/>
            <a:r>
              <a:rPr lang="ru-RU" b="1" dirty="0" smtClean="0"/>
              <a:t>Б) «Записки охотника»       г) «Записки из Мертвого дома»</a:t>
            </a:r>
          </a:p>
          <a:p>
            <a:pPr lvl="0"/>
            <a:endParaRPr lang="ru-RU" b="1" dirty="0" smtClean="0"/>
          </a:p>
          <a:p>
            <a:pPr lvl="0"/>
            <a:r>
              <a:rPr lang="ru-RU" b="1" dirty="0" smtClean="0"/>
              <a:t>2.Какое произведение не принадлежит перу Гоголя?</a:t>
            </a:r>
          </a:p>
          <a:p>
            <a:pPr lvl="0"/>
            <a:r>
              <a:rPr lang="ru-RU" dirty="0" smtClean="0"/>
              <a:t>А) «</a:t>
            </a:r>
            <a:r>
              <a:rPr lang="ru-RU" b="1" dirty="0" err="1" smtClean="0"/>
              <a:t>Вий</a:t>
            </a:r>
            <a:r>
              <a:rPr lang="ru-RU" b="1" dirty="0" smtClean="0"/>
              <a:t>»</a:t>
            </a:r>
            <a:r>
              <a:rPr lang="ru-RU" dirty="0" smtClean="0"/>
              <a:t>                                           в) </a:t>
            </a:r>
            <a:r>
              <a:rPr lang="ru-RU" b="1" dirty="0" smtClean="0"/>
              <a:t>«Тарас </a:t>
            </a:r>
            <a:r>
              <a:rPr lang="ru-RU" b="1" dirty="0" err="1" smtClean="0"/>
              <a:t>Бульба</a:t>
            </a:r>
            <a:r>
              <a:rPr lang="ru-RU" b="1" dirty="0" smtClean="0"/>
              <a:t>»</a:t>
            </a:r>
          </a:p>
          <a:p>
            <a:pPr lvl="0"/>
            <a:r>
              <a:rPr lang="ru-RU" b="1" dirty="0" smtClean="0"/>
              <a:t>Б) «Пересолил»                                г) «Ревизор»</a:t>
            </a:r>
          </a:p>
          <a:p>
            <a:pPr lvl="0"/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4624"/>
            <a:ext cx="7488832" cy="7213613"/>
          </a:xfrm>
        </p:spPr>
      </p:pic>
    </p:spTree>
    <p:extLst>
      <p:ext uri="{BB962C8B-B14F-4D97-AF65-F5344CB8AC3E}">
        <p14:creationId xmlns:p14="http://schemas.microsoft.com/office/powerpoint/2010/main" val="11720456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 flipV="1">
            <a:off x="0" y="260648"/>
            <a:ext cx="8892480" cy="4320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785794"/>
            <a:ext cx="8929718" cy="55388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dirty="0" smtClean="0"/>
          </a:p>
          <a:p>
            <a:endParaRPr lang="ru-RU" sz="3500" b="1" dirty="0" smtClean="0">
              <a:solidFill>
                <a:srgbClr val="FF0000"/>
              </a:solidFill>
            </a:endParaRPr>
          </a:p>
          <a:p>
            <a:r>
              <a:rPr lang="ru-RU" sz="3500" b="1" dirty="0">
                <a:solidFill>
                  <a:srgbClr val="FF0000"/>
                </a:solidFill>
              </a:rPr>
              <a:t> </a:t>
            </a:r>
            <a:r>
              <a:rPr lang="ru-RU" sz="3500" b="1" dirty="0" smtClean="0">
                <a:solidFill>
                  <a:srgbClr val="FF0000"/>
                </a:solidFill>
              </a:rPr>
              <a:t>     4.Салтыков-Щедрин написал</a:t>
            </a:r>
          </a:p>
          <a:p>
            <a:pPr marL="0" indent="0">
              <a:buNone/>
            </a:pPr>
            <a:endParaRPr lang="ru-RU" sz="3500" b="1" dirty="0" smtClean="0">
              <a:solidFill>
                <a:srgbClr val="FF0000"/>
              </a:solidFill>
            </a:endParaRPr>
          </a:p>
          <a:p>
            <a:r>
              <a:rPr lang="ru-RU" b="1" dirty="0" smtClean="0"/>
              <a:t>А. «Кавказский пленник»    В. «Заколдованное место»</a:t>
            </a:r>
          </a:p>
          <a:p>
            <a:r>
              <a:rPr lang="ru-RU" b="1" dirty="0" smtClean="0"/>
              <a:t>Б. «Толстый и тонкий»         Г. «Дикий помещик»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-1467544"/>
            <a:ext cx="7488832" cy="8208912"/>
          </a:xfrm>
        </p:spPr>
      </p:pic>
    </p:spTree>
    <p:extLst>
      <p:ext uri="{BB962C8B-B14F-4D97-AF65-F5344CB8AC3E}">
        <p14:creationId xmlns:p14="http://schemas.microsoft.com/office/powerpoint/2010/main" val="415131149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2492896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3.Как звали любимую Герасима из рассказа «Муму»</a:t>
            </a:r>
            <a:r>
              <a:rPr lang="ru-RU" sz="5400" b="1" dirty="0">
                <a:solidFill>
                  <a:srgbClr val="FF0000"/>
                </a:solidFill>
              </a:rPr>
              <a:t/>
            </a:r>
            <a:br>
              <a:rPr lang="ru-RU" sz="5400" b="1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03712"/>
          </a:xfrm>
        </p:spPr>
        <p:txBody>
          <a:bodyPr/>
          <a:lstStyle/>
          <a:p>
            <a:endParaRPr lang="ru-RU" sz="2800" b="1" dirty="0" smtClean="0"/>
          </a:p>
          <a:p>
            <a:endParaRPr lang="ru-RU" sz="2800" b="1" dirty="0"/>
          </a:p>
          <a:p>
            <a:pPr marL="0" indent="0">
              <a:buNone/>
            </a:pPr>
            <a:r>
              <a:rPr lang="ru-RU" sz="2800" b="1" dirty="0"/>
              <a:t> </a:t>
            </a:r>
            <a:r>
              <a:rPr lang="ru-RU" sz="2800" b="1" dirty="0" smtClean="0"/>
              <a:t>  А. Анастасия                     </a:t>
            </a:r>
            <a:r>
              <a:rPr lang="ru-RU" sz="2800" b="1" dirty="0"/>
              <a:t>В</a:t>
            </a:r>
            <a:r>
              <a:rPr lang="ru-RU" sz="2800" b="1" dirty="0" smtClean="0"/>
              <a:t>.  Мария</a:t>
            </a:r>
            <a:endParaRPr lang="ru-RU" sz="2800" b="1" dirty="0"/>
          </a:p>
          <a:p>
            <a:r>
              <a:rPr lang="ru-RU" sz="2800" b="1" dirty="0"/>
              <a:t>Б</a:t>
            </a:r>
            <a:r>
              <a:rPr lang="ru-RU" sz="2800" b="1" dirty="0" smtClean="0"/>
              <a:t>.  Татьяна                        Г.   Катерина</a:t>
            </a:r>
            <a:endParaRPr lang="ru-RU" sz="28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348081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59079"/>
            <a:ext cx="8876091" cy="6696744"/>
          </a:xfrm>
        </p:spPr>
      </p:pic>
    </p:spTree>
    <p:extLst>
      <p:ext uri="{BB962C8B-B14F-4D97-AF65-F5344CB8AC3E}">
        <p14:creationId xmlns:p14="http://schemas.microsoft.com/office/powerpoint/2010/main" val="267906122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Автор повести “Ночь перед Рождеством”. </a:t>
            </a:r>
            <a:br>
              <a:rPr lang="ru-RU" dirty="0" smtClean="0"/>
            </a:br>
            <a:r>
              <a:rPr lang="ru-RU" dirty="0" smtClean="0"/>
              <a:t>Автор рассказов “Толстый и тонкий”, “Смерть чиновника”. </a:t>
            </a:r>
            <a:br>
              <a:rPr lang="ru-RU" dirty="0" smtClean="0"/>
            </a:br>
            <a:r>
              <a:rPr lang="ru-RU" dirty="0" smtClean="0"/>
              <a:t>Автор повести “Дети подземелья”(« В дурном обществе» </a:t>
            </a:r>
            <a:br>
              <a:rPr lang="ru-RU" dirty="0" smtClean="0"/>
            </a:br>
            <a:r>
              <a:rPr lang="ru-RU" dirty="0" smtClean="0"/>
              <a:t>Автор рассказа “Му-Му”. </a:t>
            </a:r>
            <a:r>
              <a:rPr lang="ru-RU" i="1" dirty="0" smtClean="0"/>
              <a:t> 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ChangeArrowheads="1"/>
          </p:cNvSpPr>
          <p:nvPr/>
        </p:nvSpPr>
        <p:spPr bwMode="auto">
          <a:xfrm>
            <a:off x="2857500" y="4429125"/>
            <a:ext cx="4587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3300"/>
                </a:solidFill>
                <a:latin typeface="Algerian" pitchFamily="82" charset="0"/>
              </a:rPr>
              <a:t>4</a:t>
            </a:r>
          </a:p>
        </p:txBody>
      </p:sp>
      <p:sp>
        <p:nvSpPr>
          <p:cNvPr id="16387" name="Rectangle 8"/>
          <p:cNvSpPr>
            <a:spLocks noChangeArrowheads="1"/>
          </p:cNvSpPr>
          <p:nvPr/>
        </p:nvSpPr>
        <p:spPr bwMode="auto">
          <a:xfrm>
            <a:off x="7358063" y="214313"/>
            <a:ext cx="458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3300"/>
                </a:solidFill>
                <a:latin typeface="Algerian" pitchFamily="82" charset="0"/>
              </a:rPr>
              <a:t>3</a:t>
            </a:r>
          </a:p>
        </p:txBody>
      </p:sp>
      <p:sp>
        <p:nvSpPr>
          <p:cNvPr id="16388" name="Rectangle 9"/>
          <p:cNvSpPr>
            <a:spLocks noChangeArrowheads="1"/>
          </p:cNvSpPr>
          <p:nvPr/>
        </p:nvSpPr>
        <p:spPr bwMode="auto">
          <a:xfrm>
            <a:off x="4500563" y="142875"/>
            <a:ext cx="458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3300"/>
                </a:solidFill>
                <a:latin typeface="Algerian" pitchFamily="82" charset="0"/>
              </a:rPr>
              <a:t>2</a:t>
            </a:r>
          </a:p>
        </p:txBody>
      </p:sp>
      <p:sp>
        <p:nvSpPr>
          <p:cNvPr id="16389" name="Rectangle 10"/>
          <p:cNvSpPr>
            <a:spLocks noChangeArrowheads="1"/>
          </p:cNvSpPr>
          <p:nvPr/>
        </p:nvSpPr>
        <p:spPr bwMode="auto">
          <a:xfrm>
            <a:off x="1214438" y="285750"/>
            <a:ext cx="458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3300"/>
                </a:solidFill>
                <a:latin typeface="Algerian" pitchFamily="82" charset="0"/>
              </a:rPr>
              <a:t>1</a:t>
            </a:r>
          </a:p>
        </p:txBody>
      </p:sp>
      <p:pic>
        <p:nvPicPr>
          <p:cNvPr id="17414" name="Рисунок 10" descr="turgenev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928688"/>
            <a:ext cx="3571875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Рисунок 11" descr="В.Г.Короленко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928688"/>
            <a:ext cx="2214563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Рисунок 12" descr="Н.В.Гоголь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75" y="928688"/>
            <a:ext cx="2166938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Рисунок 13" descr="А.П.Чехов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75" y="4000500"/>
            <a:ext cx="1920875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3929063" y="3571875"/>
            <a:ext cx="4643437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dirty="0">
                <a:latin typeface="Arial Black" pitchFamily="34" charset="0"/>
              </a:rPr>
              <a:t>В.Г.Короленко       Н.В.Гоголь</a:t>
            </a:r>
          </a:p>
        </p:txBody>
      </p:sp>
      <p:sp>
        <p:nvSpPr>
          <p:cNvPr id="16395" name="Прямоугольник 18"/>
          <p:cNvSpPr>
            <a:spLocks noChangeArrowheads="1"/>
          </p:cNvSpPr>
          <p:nvPr/>
        </p:nvSpPr>
        <p:spPr bwMode="auto">
          <a:xfrm>
            <a:off x="5643563" y="5000625"/>
            <a:ext cx="1654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 Black" pitchFamily="34" charset="0"/>
              </a:rPr>
              <a:t>А.П. Чехов </a:t>
            </a: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Краткость 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сестра таланта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” 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(А. П. Чехов)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rgbClr val="333333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Терпи, казак 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атаманом будешь!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”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(Н.В. Гоголь Т. Бульба 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Андрию)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rgbClr val="333333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Не хочу учиться, а хочу жениться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”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. Д.И.Фонвизин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Краткость 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сестра таланта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” 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(А. П. Чехов)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rgbClr val="333333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Терпи, казак 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атаманом будешь!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”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(Н.В. Гоголь Т. Бульба 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Андрию)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rgbClr val="333333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Не хочу учиться, а хочу жениться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”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. Д.И.Фонвизин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Краткость 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сестра таланта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” 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(А. П. Чехов)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rgbClr val="333333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Терпи, казак 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атаманом будешь!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”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(Н.В. Гоголь Т. Бульба 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Андрию)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rgbClr val="333333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Не хочу учиться, а хочу жениться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”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. Д.И.Фонвизин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Кому принадлежат крылатые выражения: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3600" dirty="0" smtClean="0"/>
          </a:p>
          <a:p>
            <a:r>
              <a:rPr lang="ru-RU" sz="3600" dirty="0" smtClean="0"/>
              <a:t>Краткость-сестра таланта.</a:t>
            </a:r>
          </a:p>
          <a:p>
            <a:r>
              <a:rPr lang="ru-RU" sz="3600" dirty="0" smtClean="0"/>
              <a:t>Есть ещё порох в пороховницах?</a:t>
            </a:r>
          </a:p>
          <a:p>
            <a:r>
              <a:rPr lang="ru-RU" sz="3600" dirty="0" smtClean="0"/>
              <a:t>О великий и могучий, правдивый и свободный , русский язык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</a:rPr>
              <a:t>Правила игры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  <a:ln w="76200">
            <a:solidFill>
              <a:srgbClr val="FFFF00"/>
            </a:solidFill>
          </a:ln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На обсуждение даётся время.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>
              <a:solidFill>
                <a:srgbClr val="7030A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Для ответа капитан звонит в колокольчик и поднимает руку.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>
              <a:solidFill>
                <a:srgbClr val="7030A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Капитан решает, кто  будет отвечать.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>
              <a:solidFill>
                <a:srgbClr val="7030A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Если ответ неверный, у другой команды есть время на обсуждение.</a:t>
            </a:r>
          </a:p>
          <a:p>
            <a:pPr marL="514350" indent="-514350">
              <a:buFont typeface="+mj-lt"/>
              <a:buAutoNum type="arabicPeriod"/>
            </a:pP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1000108"/>
          </a:xfrm>
        </p:spPr>
        <p:txBody>
          <a:bodyPr/>
          <a:lstStyle/>
          <a:p>
            <a:r>
              <a:rPr lang="ru-RU" dirty="0" smtClean="0"/>
              <a:t>        Кто есть  кто?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8858280" cy="607220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 приведенному ниже описанию определите, кто этот герой, из какого произведения, кто автор произведения.</a:t>
            </a:r>
          </a:p>
          <a:p>
            <a:pPr lvl="0"/>
            <a:r>
              <a:rPr lang="ru-RU" dirty="0" smtClean="0"/>
              <a:t>“Спереди совершенный немец: узенькая беспрестанно вертевшаяся и нюхавшая все, что ни попадалось, мордочка оканчивается кругленьким пятачком, ноги очень тонкие. Но зато сзади он был настоящий губернский стряпчий в мундире, так как у него висел хвост, словно мундирные фалды…”  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“Босиком, в ночных сорочках. На голове фуражки. Очень толстые и ленивые. Любят жить за чужой счет”.</a:t>
            </a:r>
          </a:p>
          <a:p>
            <a:pPr lvl="0"/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“На них сафьяновые красные сапоги, с серебряными подковами, шаровары шириною с черное море, с тысячью складок, перетянутые золотым шнурком. Их  лица немного загоревшие с черными усами. На голове бараньи шапки с золотым верхом”.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5" descr="Портрет художника Ивана Ивановича Шишки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88" y="428625"/>
            <a:ext cx="2741612" cy="2643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410" name="Picture 4" descr="Виктор Мих Васнец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387350"/>
            <a:ext cx="2857500" cy="2686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412" name="Picture 6" descr="Иван Константинович Айвазовски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88" y="642938"/>
            <a:ext cx="2901950" cy="2192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413" name="Picture 7" descr="Александр Андревич Иванов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38" y="3714750"/>
            <a:ext cx="3500437" cy="2414588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17414" name="Rectangle 12"/>
          <p:cNvSpPr>
            <a:spLocks noChangeArrowheads="1"/>
          </p:cNvSpPr>
          <p:nvPr/>
        </p:nvSpPr>
        <p:spPr bwMode="auto">
          <a:xfrm>
            <a:off x="428625" y="500063"/>
            <a:ext cx="4587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3300"/>
                </a:solidFill>
                <a:latin typeface="Algerian" pitchFamily="82" charset="0"/>
              </a:rPr>
              <a:t>1</a:t>
            </a:r>
          </a:p>
        </p:txBody>
      </p:sp>
      <p:sp>
        <p:nvSpPr>
          <p:cNvPr id="17415" name="Rectangle 13"/>
          <p:cNvSpPr>
            <a:spLocks noChangeArrowheads="1"/>
          </p:cNvSpPr>
          <p:nvPr/>
        </p:nvSpPr>
        <p:spPr bwMode="auto">
          <a:xfrm>
            <a:off x="3214688" y="428625"/>
            <a:ext cx="458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3300"/>
                </a:solidFill>
                <a:latin typeface="Algerian" pitchFamily="82" charset="0"/>
              </a:rPr>
              <a:t>2</a:t>
            </a:r>
          </a:p>
        </p:txBody>
      </p:sp>
      <p:sp>
        <p:nvSpPr>
          <p:cNvPr id="17416" name="Rectangle 14"/>
          <p:cNvSpPr>
            <a:spLocks noChangeArrowheads="1"/>
          </p:cNvSpPr>
          <p:nvPr/>
        </p:nvSpPr>
        <p:spPr bwMode="auto">
          <a:xfrm>
            <a:off x="6143625" y="571500"/>
            <a:ext cx="4587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3300"/>
                </a:solidFill>
                <a:latin typeface="Algerian" pitchFamily="82" charset="0"/>
              </a:rPr>
              <a:t>3</a:t>
            </a:r>
          </a:p>
        </p:txBody>
      </p:sp>
      <p:sp>
        <p:nvSpPr>
          <p:cNvPr id="17417" name="Rectangle 15"/>
          <p:cNvSpPr>
            <a:spLocks noChangeArrowheads="1"/>
          </p:cNvSpPr>
          <p:nvPr/>
        </p:nvSpPr>
        <p:spPr bwMode="auto">
          <a:xfrm>
            <a:off x="2500313" y="3571875"/>
            <a:ext cx="458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3300"/>
                </a:solidFill>
                <a:latin typeface="Algerian" pitchFamily="82" charset="0"/>
              </a:rPr>
              <a:t>4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74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/>
          <a:lstStyle/>
          <a:p>
            <a:r>
              <a:rPr lang="en-US" dirty="0" smtClean="0"/>
              <a:t>  </a:t>
            </a:r>
            <a:r>
              <a:rPr lang="ru-RU" dirty="0" smtClean="0"/>
              <a:t>            </a:t>
            </a:r>
            <a:r>
              <a:rPr lang="en-US" dirty="0" smtClean="0"/>
              <a:t> III</a:t>
            </a:r>
            <a:r>
              <a:rPr lang="ru-RU" dirty="0" smtClean="0"/>
              <a:t>     тур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АНГЛИЯ И АНГЛИЧАНЕ</a:t>
            </a:r>
            <a:endParaRPr lang="ru-RU" sz="4800" dirty="0"/>
          </a:p>
        </p:txBody>
      </p:sp>
      <p:pic>
        <p:nvPicPr>
          <p:cNvPr id="4" name="Picture 5" descr="C:\Users\Библиотека_2_2\Downloads\601_3790738_upda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6" y="2420888"/>
            <a:ext cx="914400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976680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Arial"/>
              </a:rPr>
              <a:t>Какой дворец является официальной резиденцией английской королевы? 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380" y="1815562"/>
            <a:ext cx="6095239" cy="409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26890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32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Arial"/>
              </a:rPr>
              <a:t>Какие птицы живут в Лондонском Тауэре? </a:t>
            </a:r>
            <a:br>
              <a:rPr lang="ru-RU" sz="32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Arial"/>
              </a:rPr>
            </a:b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962944"/>
            <a:ext cx="57150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335867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32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Arial"/>
              </a:rPr>
              <a:t>О чем всегда говорят англичане при встрече? </a:t>
            </a:r>
            <a:br>
              <a:rPr lang="ru-RU" sz="32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Arial"/>
              </a:rPr>
            </a:br>
            <a:endParaRPr lang="ru-RU" dirty="0"/>
          </a:p>
        </p:txBody>
      </p:sp>
      <p:pic>
        <p:nvPicPr>
          <p:cNvPr id="1026" name="Picture 2" descr="C:\Users\Библиотека_2_2\Downloads\15332225_36459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09813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 каких частей состоит Великобритания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1027" name="Picture 3" descr="C:\Users\школа\Desktop\440px-Uk_map_home_nations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841336"/>
            <a:ext cx="3960440" cy="4900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83443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8640"/>
            <a:ext cx="5579916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908528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32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Arial"/>
              </a:rPr>
              <a:t>Назовите национальную одежду шотландцев. </a:t>
            </a:r>
            <a:br>
              <a:rPr lang="ru-RU" sz="32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Arial"/>
              </a:rPr>
            </a:b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412776"/>
            <a:ext cx="3878883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155262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32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Arial"/>
              </a:rPr>
              <a:t>Назовите имя правящей королевы Англии. </a:t>
            </a:r>
            <a:br>
              <a:rPr lang="ru-RU" sz="32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Arial"/>
              </a:rPr>
            </a:br>
            <a:endParaRPr lang="ru-RU" dirty="0"/>
          </a:p>
        </p:txBody>
      </p:sp>
      <p:pic>
        <p:nvPicPr>
          <p:cNvPr id="4" name="Picture 6" descr="D:\Мои документы\Tаня\к диплому\Королевская семья\елизавета\70078359-92053s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52750" y="1839119"/>
            <a:ext cx="3238500" cy="4048125"/>
          </a:xfrm>
          <a:prstGeom prst="rect">
            <a:avLst/>
          </a:prstGeom>
          <a:noFill/>
          <a:ln w="38100">
            <a:solidFill>
              <a:srgbClr val="007BCF">
                <a:lumMod val="75000"/>
              </a:srgbClr>
            </a:solidFill>
          </a:ln>
        </p:spPr>
      </p:pic>
    </p:spTree>
    <p:extLst>
      <p:ext uri="{BB962C8B-B14F-4D97-AF65-F5344CB8AC3E}">
        <p14:creationId xmlns:p14="http://schemas.microsoft.com/office/powerpoint/2010/main" val="126511169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85884"/>
          </a:xfrm>
        </p:spPr>
        <p:txBody>
          <a:bodyPr/>
          <a:lstStyle/>
          <a:p>
            <a:r>
              <a:rPr lang="ru-RU" dirty="0" smtClean="0"/>
              <a:t>Представление команд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3867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1. Название команды</a:t>
            </a:r>
          </a:p>
          <a:p>
            <a:r>
              <a:rPr lang="ru-RU" sz="4000" dirty="0" smtClean="0"/>
              <a:t> 2.Представление капитана</a:t>
            </a:r>
            <a:endParaRPr lang="ru-RU" sz="4000" dirty="0"/>
          </a:p>
        </p:txBody>
      </p:sp>
      <p:pic>
        <p:nvPicPr>
          <p:cNvPr id="6" name="Рисунок 5" descr="29536856-cute-student-boy-holding-a-diploma-and-schoolbook.jpg"/>
          <p:cNvPicPr>
            <a:picLocks noChangeAspect="1"/>
          </p:cNvPicPr>
          <p:nvPr/>
        </p:nvPicPr>
        <p:blipFill>
          <a:blip r:embed="rId2">
            <a:lum bright="2000"/>
          </a:blip>
          <a:stretch>
            <a:fillRect/>
          </a:stretch>
        </p:blipFill>
        <p:spPr>
          <a:xfrm>
            <a:off x="3071802" y="3286124"/>
            <a:ext cx="3429024" cy="35718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Arial"/>
              </a:rPr>
              <a:t>Из меха, какого животного сшиты шапки караула королевского дворца?</a:t>
            </a:r>
            <a:br>
              <a:rPr lang="ru-RU" sz="32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Arial"/>
              </a:rPr>
            </a:br>
            <a:endParaRPr lang="ru-RU" dirty="0"/>
          </a:p>
        </p:txBody>
      </p:sp>
      <p:pic>
        <p:nvPicPr>
          <p:cNvPr id="4" name="Picture 13" descr="C:\Documents and Settings\Женя\Рабочий стол\Новая папка\maya_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01019"/>
            <a:ext cx="6096000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01222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2822448" cy="3428999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0" y="6429396"/>
            <a:ext cx="2819400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7" name="Picture 5" descr="1008-16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7442" b="7442"/>
          <a:stretch>
            <a:fillRect/>
          </a:stretch>
        </p:blipFill>
        <p:spPr bwMode="auto">
          <a:xfrm rot="420000">
            <a:off x="2244028" y="430419"/>
            <a:ext cx="7407742" cy="56263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Счастливого пути!</a:t>
            </a:r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981" y="1935163"/>
            <a:ext cx="5984037" cy="4389437"/>
          </a:xfrm>
        </p:spPr>
      </p:pic>
    </p:spTree>
    <p:extLst>
      <p:ext uri="{BB962C8B-B14F-4D97-AF65-F5344CB8AC3E}">
        <p14:creationId xmlns:p14="http://schemas.microsoft.com/office/powerpoint/2010/main" val="241715766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0"/>
            <a:ext cx="6615130" cy="164305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Конкурс  ораторов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2 (62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0" y="1643050"/>
            <a:ext cx="4253746" cy="4857784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704088"/>
            <a:ext cx="5686436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 </a:t>
            </a:r>
            <a:r>
              <a:rPr lang="ru-RU" dirty="0" smtClean="0">
                <a:solidFill>
                  <a:srgbClr val="FF0000"/>
                </a:solidFill>
              </a:rPr>
              <a:t> ТУР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929198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 anchorCtr="1">
            <a:normAutofit/>
          </a:bodyPr>
          <a:lstStyle/>
          <a:p>
            <a:pPr lvl="2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Русский язык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" name="Picture 10" descr="1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572009"/>
            <a:ext cx="4143404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Разминка «Вопрос-ответ» 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714884"/>
          </a:xfrm>
        </p:spPr>
        <p:txBody>
          <a:bodyPr/>
          <a:lstStyle/>
          <a:p>
            <a:r>
              <a:rPr lang="ru-RU" dirty="0" smtClean="0"/>
              <a:t>(</a:t>
            </a:r>
            <a:r>
              <a:rPr lang="ru-RU" sz="4000" dirty="0" smtClean="0"/>
              <a:t>каждый   правильный   ответ –</a:t>
            </a:r>
          </a:p>
          <a:p>
            <a:r>
              <a:rPr lang="ru-RU" sz="4000" dirty="0" smtClean="0"/>
              <a:t>         </a:t>
            </a:r>
          </a:p>
          <a:p>
            <a:r>
              <a:rPr lang="ru-RU" sz="4000" dirty="0" smtClean="0"/>
              <a:t> 1       балл)</a:t>
            </a:r>
            <a:endParaRPr lang="ru-RU" sz="4000" dirty="0"/>
          </a:p>
        </p:txBody>
      </p:sp>
      <p:pic>
        <p:nvPicPr>
          <p:cNvPr id="4" name="Рисунок 3" descr="девоч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3071810"/>
            <a:ext cx="4200548" cy="378619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857232"/>
            <a:ext cx="7258072" cy="1214446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Конкурс « Эрудит»: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Угадай слово по его лексическому значению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5" name="Рисунок 4" descr="2 (58)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3857620" y="2928934"/>
            <a:ext cx="3752124" cy="4651371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. Конкурс «Черный ящик»</a:t>
            </a:r>
            <a:endParaRPr lang="ru-RU" dirty="0"/>
          </a:p>
        </p:txBody>
      </p:sp>
      <p:pic>
        <p:nvPicPr>
          <p:cNvPr id="4" name="Содержимое 3" descr="сова без учебнико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2428868"/>
            <a:ext cx="4429156" cy="4275953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482</TotalTime>
  <Words>724</Words>
  <Application>Microsoft Office PowerPoint</Application>
  <PresentationFormat>Экран (4:3)</PresentationFormat>
  <Paragraphs>141</Paragraphs>
  <Slides>42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Поток</vt:lpstr>
      <vt:lpstr>   Филологический ринг</vt:lpstr>
      <vt:lpstr>Презентация PowerPoint</vt:lpstr>
      <vt:lpstr>Правила игры</vt:lpstr>
      <vt:lpstr>Представление команд</vt:lpstr>
      <vt:lpstr>Конкурс  ораторов</vt:lpstr>
      <vt:lpstr>I  ТУР</vt:lpstr>
      <vt:lpstr>Разминка «Вопрос-ответ»  </vt:lpstr>
      <vt:lpstr>Конкурс « Эрудит»:  </vt:lpstr>
      <vt:lpstr>. Конкурс «Черный ящик»</vt:lpstr>
      <vt:lpstr> Шифровка</vt:lpstr>
      <vt:lpstr>Конкурс «Собери фразеологизмы»</vt:lpstr>
      <vt:lpstr>Творческий конкурс</vt:lpstr>
      <vt:lpstr>        Переводчики</vt:lpstr>
      <vt:lpstr>КОНКУРС КАПИТАНОВ</vt:lpstr>
      <vt:lpstr>            II  тур</vt:lpstr>
      <vt:lpstr>Перед вами изображения птиц:  орла,  совы,  петуха,  кукушки, вороны. </vt:lpstr>
      <vt:lpstr>Презентация PowerPoint</vt:lpstr>
      <vt:lpstr>Перед вами изображения животных </vt:lpstr>
      <vt:lpstr>Презентация PowerPoint</vt:lpstr>
      <vt:lpstr>Вспомни,мы читали….</vt:lpstr>
      <vt:lpstr>Выбери правильный ответ</vt:lpstr>
      <vt:lpstr>Презентация PowerPoint</vt:lpstr>
      <vt:lpstr>Презентация PowerPoint</vt:lpstr>
      <vt:lpstr>Презентация PowerPoint</vt:lpstr>
      <vt:lpstr>3.Как звали любимую Герасима из рассказа «Муму» </vt:lpstr>
      <vt:lpstr>Презентация PowerPoint</vt:lpstr>
      <vt:lpstr>Презентация PowerPoint</vt:lpstr>
      <vt:lpstr>Презентация PowerPoint</vt:lpstr>
      <vt:lpstr>Кому принадлежат крылатые выражения:</vt:lpstr>
      <vt:lpstr>        Кто есть  кто?</vt:lpstr>
      <vt:lpstr>Презентация PowerPoint</vt:lpstr>
      <vt:lpstr>               III     тур</vt:lpstr>
      <vt:lpstr>Какой дворец является официальной резиденцией английской королевы? </vt:lpstr>
      <vt:lpstr>Какие птицы живут в Лондонском Тауэре?  </vt:lpstr>
      <vt:lpstr>О чем всегда говорят англичане при встрече?  </vt:lpstr>
      <vt:lpstr>Из каких частей состоит Великобритания?</vt:lpstr>
      <vt:lpstr>Презентация PowerPoint</vt:lpstr>
      <vt:lpstr>Назовите национальную одежду шотландцев.  </vt:lpstr>
      <vt:lpstr>Назовите имя правящей королевы Англии.  </vt:lpstr>
      <vt:lpstr>Из меха, какого животного сшиты шапки караула королевского дворца? </vt:lpstr>
      <vt:lpstr>Презентация PowerPoint</vt:lpstr>
      <vt:lpstr>Счастливого пути!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ВИКТОРИНА</dc:title>
  <dc:creator>user2</dc:creator>
  <cp:lastModifiedBy>Библиотека_2</cp:lastModifiedBy>
  <cp:revision>43</cp:revision>
  <dcterms:created xsi:type="dcterms:W3CDTF">2018-04-11T05:54:51Z</dcterms:created>
  <dcterms:modified xsi:type="dcterms:W3CDTF">2018-06-28T08:17:29Z</dcterms:modified>
</cp:coreProperties>
</file>